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1.xml" ContentType="application/vnd.openxmlformats-officedocument.theme+xml"/>
  <Override PartName="/ppt/slideMasters/slideMaster1.xml" ContentType="application/vnd.openxmlformats-officedocument.presentationml.slideMaster+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slides/slide1.xml" ContentType="application/vnd.openxmlformats-officedocument.presentationml.slide+xml"/>
  <Override PartName="/ppt/notesSlides/notesSlide2.xml" ContentType="application/vnd.openxmlformats-officedocument.presentationml.notesSlide+xml"/>
  <Override PartName="/ppt/slides/slide2.xml" ContentType="application/vnd.openxmlformats-officedocument.presentationml.slide+xml"/>
  <Override PartName="/ppt/notesSlides/notesSlide3.xml" ContentType="application/vnd.openxmlformats-officedocument.presentationml.notesSlide+xml"/>
  <Override PartName="/ppt/slides/slide3.xml" ContentType="application/vnd.openxmlformats-officedocument.presentationml.slide+xml"/>
  <Override PartName="/ppt/notesSlides/notesSlide4.xml" ContentType="application/vnd.openxmlformats-officedocument.presentationml.notesSlide+xml"/>
  <Override PartName="/ppt/slides/slide4.xml" ContentType="application/vnd.openxmlformats-officedocument.presentationml.slide+xml"/>
  <Override PartName="/ppt/notesSlides/notesSlide5.xml" ContentType="application/vnd.openxmlformats-officedocument.presentationml.notesSlide+xml"/>
  <Override PartName="/ppt/slides/slide5.xml" ContentType="application/vnd.openxmlformats-officedocument.presentationml.slide+xml"/>
  <Override PartName="/ppt/notesSlides/notesSlide6.xml" ContentType="application/vnd.openxmlformats-officedocument.presentationml.notesSlide+xml"/>
  <Override PartName="/ppt/slides/slide6.xml" ContentType="application/vnd.openxmlformats-officedocument.presentationml.slide+xml"/>
  <Override PartName="/ppt/notesSlides/notesSlide7.xml" ContentType="application/vnd.openxmlformats-officedocument.presentationml.notesSlide+xml"/>
  <Override PartName="/ppt/slides/slide7.xml" ContentType="application/vnd.openxmlformats-officedocument.presentationml.slide+xml"/>
  <Override PartName="/ppt/notesSlides/notesSlide8.xml" ContentType="application/vnd.openxmlformats-officedocument.presentationml.notesSlide+xml"/>
  <Override PartName="/ppt/slides/slide8.xml" ContentType="application/vnd.openxmlformats-officedocument.presentationml.slide+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p="http://schemas.openxmlformats.org/presentationml/2006/main" xmlns:r="http://schemas.openxmlformats.org/officeDocument/2006/relationships" xmlns:a="http://schemas.openxmlformats.org/drawingml/2006/main">
  <p:sldMasterIdLst>
    <p:sldMasterId id="2147483660" r:id="rId1"/>
  </p:sldMasterIdLst>
  <p:notesMasterIdLst>
    <p:notesMasterId r:id="rId2"/>
  </p:notesMasterIdLst>
  <p:sldIdLst>
    <p:sldId id="256" r:id="rId4"/>
    <p:sldId id="257" r:id="rId5"/>
    <p:sldId id="258" r:id="rId6"/>
    <p:sldId id="259" r:id="rId7"/>
    <p:sldId id="260" r:id="rId8"/>
    <p:sldId id="261" r:id="rId9"/>
    <p:sldId id="262" r:id="rId10"/>
    <p:sldId id="263" r:id="rId11"/>
  </p:sldIdLst>
  <p:sldSz cx="14630400" cy="8229600"/>
  <p:notesSz cx="6857895" cy="9143861"/>
  <p:kinsoku lang="zh-CN" invalStChars="!%),.:;?]}¨·ˇˉ་―‖’”…‰∶、。〃々〉》」』】〕〗！＂＇％），．：；？］｀｜｝～￠" invalEndChars="([{·‘“〈《「『【〔〖（．［｛￡￥"/>
  <p:defaultTextStyle>
    <a:defPPr>
      <a:defRPr lang="zh-CN"/>
    </a:defPPr>
    <a:lvl1pPr marL="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1pPr>
    <a:lvl2pPr marL="4572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2pPr>
    <a:lvl3pPr marL="9144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3pPr>
    <a:lvl4pPr marL="13716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4pPr>
    <a:lvl5pPr marL="18288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5pPr>
    <a:lvl6pPr marL="22860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6pPr>
    <a:lvl7pPr marL="27432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7pPr>
    <a:lvl8pPr marL="32004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8pPr>
    <a:lvl9pPr marL="32004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showNarration="1">
    <p:penClr>
      <a:srgbClr val="FF0000"/>
    </p:penClr>
    <p:extLst>
      <p:ext uri="{EC167BDD-8182-4AB7-AECC-EB403E3ABB37}">
        <p14:laserClr xmlns:p14="http://schemas.microsoft.com/office/powerpoint/2010/main">
          <a:srgbClr val="FF0000"/>
        </p14:laserClr>
      </p:ext>
    </p:extLst>
  </p:showPr>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p:restoredLeft sz="15611" autoAdjust="0"/>
    <p:restoredTop sz="99500" autoAdjust="0"/>
  </p:normalViewPr>
  <p:slideViewPr>
    <p:cSldViewPr snapToGrid="0" snapToObjects="1">
      <p:cViewPr varScale="1">
        <p:scale>
          <a:sx n="70" d="100"/>
          <a:sy n="70" d="100"/>
        </p:scale>
        <p:origin x="0" y="0"/>
      </p:cViewPr>
      <p:guideLst/>
    </p:cSldViewPr>
  </p:slideViewPr>
  <p:outlineViewPr>
    <p:cViewPr>
      <p:scale>
        <a:sx n="33" d="100"/>
        <a:sy n="33" d="100"/>
      </p:scale>
      <p:origin x="0" y="0"/>
    </p:cViewPr>
    <p:sldLst/>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57" d="100"/>
          <a:sy n="57" d="100"/>
        </p:scale>
        <p:origin x="0" y="0"/>
      </p:cViewPr>
      <p:guideLst/>
    </p:cSldViewPr>
  </p:notesViewPr>
  <p:gridSpacing cx="72009" cy="72009"/>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theme" Target="theme/theme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&lt;#&gt;</a:t>
            </a:fld>
            <a:endParaRPr lang="zh-CN" altLang="en-US" sz="1200">
              <a:latin typeface="Calibri" pitchFamily="0" charset="0"/>
              <a:ea typeface="等线" pitchFamily="0" charset="0"/>
              <a:cs typeface="Calibri" pitchFamily="0" charset="0"/>
            </a:endParaRPr>
          </a:p>
        </p:txBody>
      </p:sp>
      <p:sp>
        <p:nvSpPr>
          <p:cNvPr id="2" name="文本框"/>
          <p:cNvSpPr>
            <a:spLocks noGrp="1"/>
          </p:cNvSpPr>
          <p:nvPr>
            <p:ph type="hdr"/>
          </p:nvPr>
        </p:nvSpPr>
        <p:spPr>
          <a:xfrm rot="0">
            <a:off x="0" y="0"/>
            <a:ext cx="2971799" cy="458787"/>
          </a:xfrm>
          <a:prstGeom prst="rect"/>
          <a:noFill/>
          <a:ln w="12700" cmpd="sng" cap="flat">
            <a:noFill/>
            <a:prstDash val="solid"/>
            <a:miter/>
          </a:ln>
        </p:spPr>
        <p:txBody>
          <a:bodyPr vert="horz" wrap="square" lIns="91440" tIns="45720" rIns="91440" bIns="45720" anchor="t" anchorCtr="0">
            <a:prstTxWarp prst="textNoShape"/>
          </a:bodyPr>
          <a:lstStyle/>
          <a:p>
            <a:pPr algn="l"/>
            <a:endParaRPr lang="zh-CN" altLang="en-US" sz="1200">
              <a:latin typeface="Calibri" pitchFamily="0" charset="0"/>
              <a:ea typeface="等线" pitchFamily="0" charset="0"/>
              <a:cs typeface="Calibri" pitchFamily="0" charset="0"/>
            </a:endParaRPr>
          </a:p>
        </p:txBody>
      </p:sp>
      <p:sp>
        <p:nvSpPr>
          <p:cNvPr id="3" name="文本框"/>
          <p:cNvSpPr>
            <a:spLocks noGrp="1"/>
          </p:cNvSpPr>
          <p:nvPr>
            <p:ph type="dt" idx="1"/>
          </p:nvPr>
        </p:nvSpPr>
        <p:spPr>
          <a:xfrm rot="0">
            <a:off x="3884613" y="0"/>
            <a:ext cx="2971800" cy="458787"/>
          </a:xfrm>
          <a:prstGeom prst="rect"/>
          <a:noFill/>
          <a:ln w="12700" cmpd="sng" cap="flat">
            <a:noFill/>
            <a:prstDash val="solid"/>
            <a:miter/>
          </a:ln>
        </p:spPr>
        <p:txBody>
          <a:bodyPr vert="horz" wrap="square" lIns="91440" tIns="45720" rIns="91440" bIns="45720" anchor="t" anchorCtr="0">
            <a:prstTxWarp prst="textNoShape"/>
          </a:bodyPr>
          <a:lstStyle/>
          <a:p>
            <a:pPr algn="r"/>
            <a:fld id="{CAD2D6BD-DE1B-4B5F-8B41-2702339687B9}" type="datetime1">
              <a:rPr lang="en-US" altLang="zh-CN" sz="1200">
                <a:latin typeface="Calibri" pitchFamily="0" charset="0"/>
                <a:ea typeface="等线" pitchFamily="0" charset="0"/>
                <a:cs typeface="Calibri" pitchFamily="0" charset="0"/>
              </a:rPr>
              <a:t>7/8/2024</a:t>
            </a:fld>
            <a:endParaRPr lang="zh-CN" altLang="en-US" sz="1200">
              <a:latin typeface="Calibri" pitchFamily="0" charset="0"/>
              <a:ea typeface="等线" pitchFamily="0" charset="0"/>
              <a:cs typeface="Calibri" pitchFamily="0" charset="0"/>
            </a:endParaRPr>
          </a:p>
        </p:txBody>
      </p:sp>
      <p:sp>
        <p:nvSpPr>
          <p:cNvPr id="4" name="对象"/>
          <p:cNvSpPr>
            <a:spLocks noGrp="1" noChangeAspect="1"/>
          </p:cNvSpPr>
          <p:nvPr>
            <p:ph type="sldImg" idx="2"/>
          </p:nvPr>
        </p:nvSpPr>
        <p:spPr>
          <a:xfrm rot="0">
            <a:off x="685800" y="1143000"/>
            <a:ext cx="5486400" cy="3086100"/>
          </a:xfrm>
          <a:prstGeom prst="rect"/>
          <a:noFill/>
          <a:ln w="12700" cmpd="sng" cap="flat">
            <a:solidFill>
              <a:srgbClr val="000000"/>
            </a:solidFill>
            <a:prstDash val="solid"/>
            <a:round/>
          </a:ln>
        </p:spPr>
      </p:sp>
      <p:sp>
        <p:nvSpPr>
          <p:cNvPr id="5" name="文本框"/>
          <p:cNvSpPr>
            <a:spLocks noGrp="1"/>
          </p:cNvSpPr>
          <p:nvPr>
            <p:ph type="body" idx="3"/>
          </p:nvPr>
        </p:nvSpPr>
        <p:spPr>
          <a:xfrm rot="0">
            <a:off x="685800" y="4400550"/>
            <a:ext cx="5486400" cy="3600450"/>
          </a:xfrm>
          <a:prstGeom prst="rect"/>
          <a:noFill/>
          <a:ln w="12700" cmpd="sng" cap="flat">
            <a:noFill/>
            <a:prstDash val="solid"/>
            <a:miter/>
          </a:ln>
        </p:spPr>
        <p:txBody>
          <a:bodyPr vert="horz" wrap="square" lIns="91440" tIns="45720" rIns="91440" bIns="45720" anchor="t" anchorCtr="0">
            <a:prstTxWarp prst="textNoShape"/>
          </a:bodyPr>
          <a:lstStyle/>
          <a:p>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6" name="文本框"/>
          <p:cNvSpPr>
            <a:spLocks noGrp="1"/>
          </p:cNvSpPr>
          <p:nvPr>
            <p:ph type="ftr" idx="4"/>
          </p:nvPr>
        </p:nvSpPr>
        <p:spPr>
          <a:xfrm rot="0">
            <a:off x="0" y="8685213"/>
            <a:ext cx="2971799" cy="458787"/>
          </a:xfrm>
          <a:prstGeom prst="rect"/>
          <a:noFill/>
          <a:ln w="12700" cmpd="sng" cap="flat">
            <a:noFill/>
            <a:prstDash val="solid"/>
            <a:miter/>
          </a:ln>
        </p:spPr>
        <p:txBody>
          <a:bodyPr vert="horz" wrap="square" lIns="91440" tIns="45720" rIns="91440" bIns="45720" anchor="b" anchorCtr="0">
            <a:prstTxWarp prst="textNoShape"/>
          </a:bodyPr>
          <a:lstStyle/>
          <a:p>
            <a:pPr algn="l"/>
            <a:endParaRPr lang="zh-CN" altLang="en-US" sz="1200">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557472998"/>
      </p:ext>
    </p:extLst>
  </p:cSld>
  <p:clrMap bg1="lt1" tx1="dk1" bg2="lt2" tx2="dk2" accent1="accent1" accent2="accent2" accent3="accent3" accent4="accent4" accent5="accent5" accent6="accent6" hlink="hlink" folHlink="folHlink"/>
  <p:hf sldNum="1" hdr="0" ftr="0" dt="0"/>
  <p:notesStyle>
    <a:lvl1pPr marL="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1pPr>
    <a:lvl2pPr marL="4572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2pPr>
    <a:lvl3pPr marL="9144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3pPr>
    <a:lvl4pPr marL="13716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4pPr>
    <a:lvl5pPr marL="18288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5pPr>
    <a:lvl6pPr marL="22860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6pPr>
    <a:lvl7pPr marL="27432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7pPr>
    <a:lvl8pPr marL="32004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8pPr>
    <a:lvl9pPr marL="32004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1</a:t>
            </a:fld>
            <a:endParaRPr lang="zh-CN" altLang="en-US" sz="1200">
              <a:latin typeface="Calibri" pitchFamily="0" charset="0"/>
              <a:ea typeface="等线" pitchFamily="0" charset="0"/>
              <a:cs typeface="Calibri" pitchFamily="0" charset="0"/>
            </a:endParaRPr>
          </a:p>
        </p:txBody>
      </p:sp>
      <p:sp>
        <p:nvSpPr>
          <p:cNvPr id="15" name="对象"/>
          <p:cNvSpPr>
            <a:spLocks noGrp="1" noChangeAspect="1"/>
          </p:cNvSpPr>
          <p:nvPr>
            <p:ph type="sldImg"/>
          </p:nvPr>
        </p:nvSpPr>
        <p:spPr>
          <a:xfrm rot="0">
            <a:off x="685800" y="1143000"/>
            <a:ext cx="5486400" cy="3086100"/>
          </a:xfrm>
          <a:prstGeom prst="rect"/>
          <a:noFill/>
          <a:ln w="12700" cmpd="sng" cap="flat">
            <a:noFill/>
            <a:prstDash val="solid"/>
            <a:miter/>
          </a:ln>
        </p:spPr>
      </p:sp>
      <p:sp>
        <p:nvSpPr>
          <p:cNvPr id="16" name="文本框"/>
          <p:cNvSpPr>
            <a:spLocks noGrp="1"/>
          </p:cNvSpPr>
          <p:nvPr>
            <p:ph type="body" idx="1"/>
          </p:nvPr>
        </p:nvSpPr>
        <p:spPr>
          <a:xfrm rot="0">
            <a:off x="685800" y="4400550"/>
            <a:ext cx="5486400" cy="360045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Tree>
    <p:extLst>
      <p:ext uri="{BB962C8B-B14F-4D97-AF65-F5344CB8AC3E}">
        <p14:creationId xmlns:p14="http://schemas.microsoft.com/office/powerpoint/2010/main" val="1739200589"/>
      </p:ext>
    </p:extLst>
  </p:cSld>
  <p:clrMapOvr>
    <a:masterClrMapping/>
  </p:clrMapOvr>
</p:notes>
</file>

<file path=ppt/notesSlides/notesSlide2.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2</a:t>
            </a:fld>
            <a:endParaRPr lang="zh-CN" altLang="en-US" sz="1200">
              <a:latin typeface="Calibri" pitchFamily="0" charset="0"/>
              <a:ea typeface="等线" pitchFamily="0" charset="0"/>
              <a:cs typeface="Calibri" pitchFamily="0" charset="0"/>
            </a:endParaRPr>
          </a:p>
        </p:txBody>
      </p:sp>
      <p:sp>
        <p:nvSpPr>
          <p:cNvPr id="35" name="对象"/>
          <p:cNvSpPr>
            <a:spLocks noGrp="1" noChangeAspect="1"/>
          </p:cNvSpPr>
          <p:nvPr>
            <p:ph type="sldImg"/>
          </p:nvPr>
        </p:nvSpPr>
        <p:spPr>
          <a:xfrm rot="0">
            <a:off x="685800" y="1143000"/>
            <a:ext cx="5486400" cy="3086100"/>
          </a:xfrm>
          <a:prstGeom prst="rect"/>
          <a:noFill/>
          <a:ln w="12700" cmpd="sng" cap="flat">
            <a:noFill/>
            <a:prstDash val="solid"/>
            <a:miter/>
          </a:ln>
        </p:spPr>
      </p:sp>
      <p:sp>
        <p:nvSpPr>
          <p:cNvPr id="36" name="文本框"/>
          <p:cNvSpPr>
            <a:spLocks noGrp="1"/>
          </p:cNvSpPr>
          <p:nvPr>
            <p:ph type="body" idx="1"/>
          </p:nvPr>
        </p:nvSpPr>
        <p:spPr>
          <a:xfrm rot="0">
            <a:off x="685800" y="4400550"/>
            <a:ext cx="5486400" cy="360045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Tree>
    <p:extLst>
      <p:ext uri="{BB962C8B-B14F-4D97-AF65-F5344CB8AC3E}">
        <p14:creationId xmlns:p14="http://schemas.microsoft.com/office/powerpoint/2010/main" val="849544845"/>
      </p:ext>
    </p:extLst>
  </p:cSld>
  <p:clrMapOvr>
    <a:masterClrMapping/>
  </p:clrMapOvr>
</p:notes>
</file>

<file path=ppt/notesSlides/notesSlide3.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3</a:t>
            </a:fld>
            <a:endParaRPr lang="zh-CN" altLang="en-US" sz="1200">
              <a:latin typeface="Calibri" pitchFamily="0" charset="0"/>
              <a:ea typeface="等线" pitchFamily="0" charset="0"/>
              <a:cs typeface="Calibri" pitchFamily="0" charset="0"/>
            </a:endParaRPr>
          </a:p>
        </p:txBody>
      </p:sp>
      <p:sp>
        <p:nvSpPr>
          <p:cNvPr id="48" name="对象"/>
          <p:cNvSpPr>
            <a:spLocks noGrp="1" noChangeAspect="1"/>
          </p:cNvSpPr>
          <p:nvPr>
            <p:ph type="sldImg"/>
          </p:nvPr>
        </p:nvSpPr>
        <p:spPr>
          <a:xfrm rot="0">
            <a:off x="685800" y="1143000"/>
            <a:ext cx="5486400" cy="3086100"/>
          </a:xfrm>
          <a:prstGeom prst="rect"/>
          <a:noFill/>
          <a:ln w="12700" cmpd="sng" cap="flat">
            <a:noFill/>
            <a:prstDash val="solid"/>
            <a:miter/>
          </a:ln>
        </p:spPr>
      </p:sp>
      <p:sp>
        <p:nvSpPr>
          <p:cNvPr id="49" name="文本框"/>
          <p:cNvSpPr>
            <a:spLocks noGrp="1"/>
          </p:cNvSpPr>
          <p:nvPr>
            <p:ph type="body" idx="1"/>
          </p:nvPr>
        </p:nvSpPr>
        <p:spPr>
          <a:xfrm rot="0">
            <a:off x="685800" y="4400550"/>
            <a:ext cx="5486400" cy="360045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Tree>
    <p:extLst>
      <p:ext uri="{BB962C8B-B14F-4D97-AF65-F5344CB8AC3E}">
        <p14:creationId xmlns:p14="http://schemas.microsoft.com/office/powerpoint/2010/main" val="439144526"/>
      </p:ext>
    </p:extLst>
  </p:cSld>
  <p:clrMapOvr>
    <a:masterClrMapping/>
  </p:clrMapOvr>
</p:notes>
</file>

<file path=ppt/notesSlides/notesSlide4.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4</a:t>
            </a:fld>
            <a:endParaRPr lang="zh-CN" altLang="en-US" sz="1200">
              <a:latin typeface="Calibri" pitchFamily="0" charset="0"/>
              <a:ea typeface="等线" pitchFamily="0" charset="0"/>
              <a:cs typeface="Calibri" pitchFamily="0" charset="0"/>
            </a:endParaRPr>
          </a:p>
        </p:txBody>
      </p:sp>
      <p:sp>
        <p:nvSpPr>
          <p:cNvPr id="71" name="对象"/>
          <p:cNvSpPr>
            <a:spLocks noGrp="1" noChangeAspect="1"/>
          </p:cNvSpPr>
          <p:nvPr>
            <p:ph type="sldImg"/>
          </p:nvPr>
        </p:nvSpPr>
        <p:spPr>
          <a:xfrm rot="0">
            <a:off x="685800" y="1143000"/>
            <a:ext cx="5486400" cy="3086100"/>
          </a:xfrm>
          <a:prstGeom prst="rect"/>
          <a:noFill/>
          <a:ln w="12700" cmpd="sng" cap="flat">
            <a:noFill/>
            <a:prstDash val="solid"/>
            <a:miter/>
          </a:ln>
        </p:spPr>
      </p:sp>
      <p:sp>
        <p:nvSpPr>
          <p:cNvPr id="72" name="文本框"/>
          <p:cNvSpPr>
            <a:spLocks noGrp="1"/>
          </p:cNvSpPr>
          <p:nvPr>
            <p:ph type="body" idx="1"/>
          </p:nvPr>
        </p:nvSpPr>
        <p:spPr>
          <a:xfrm rot="0">
            <a:off x="685800" y="4400550"/>
            <a:ext cx="5486400" cy="360045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Tree>
    <p:extLst>
      <p:ext uri="{BB962C8B-B14F-4D97-AF65-F5344CB8AC3E}">
        <p14:creationId xmlns:p14="http://schemas.microsoft.com/office/powerpoint/2010/main" val="632108609"/>
      </p:ext>
    </p:extLst>
  </p:cSld>
  <p:clrMapOvr>
    <a:masterClrMapping/>
  </p:clrMapOvr>
</p:notes>
</file>

<file path=ppt/notesSlides/notesSlide5.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5</a:t>
            </a:fld>
            <a:endParaRPr lang="zh-CN" altLang="en-US" sz="1200">
              <a:latin typeface="Calibri" pitchFamily="0" charset="0"/>
              <a:ea typeface="等线" pitchFamily="0" charset="0"/>
              <a:cs typeface="Calibri" pitchFamily="0" charset="0"/>
            </a:endParaRPr>
          </a:p>
        </p:txBody>
      </p:sp>
      <p:sp>
        <p:nvSpPr>
          <p:cNvPr id="92" name="对象"/>
          <p:cNvSpPr>
            <a:spLocks noGrp="1" noChangeAspect="1"/>
          </p:cNvSpPr>
          <p:nvPr>
            <p:ph type="sldImg"/>
          </p:nvPr>
        </p:nvSpPr>
        <p:spPr>
          <a:xfrm rot="0">
            <a:off x="685800" y="1143000"/>
            <a:ext cx="5486400" cy="3086100"/>
          </a:xfrm>
          <a:prstGeom prst="rect"/>
          <a:noFill/>
          <a:ln w="12700" cmpd="sng" cap="flat">
            <a:noFill/>
            <a:prstDash val="solid"/>
            <a:miter/>
          </a:ln>
        </p:spPr>
      </p:sp>
      <p:sp>
        <p:nvSpPr>
          <p:cNvPr id="93" name="文本框"/>
          <p:cNvSpPr>
            <a:spLocks noGrp="1"/>
          </p:cNvSpPr>
          <p:nvPr>
            <p:ph type="body" idx="1"/>
          </p:nvPr>
        </p:nvSpPr>
        <p:spPr>
          <a:xfrm rot="0">
            <a:off x="685800" y="4400550"/>
            <a:ext cx="5486400" cy="360045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Tree>
    <p:extLst>
      <p:ext uri="{BB962C8B-B14F-4D97-AF65-F5344CB8AC3E}">
        <p14:creationId xmlns:p14="http://schemas.microsoft.com/office/powerpoint/2010/main" val="1021151215"/>
      </p:ext>
    </p:extLst>
  </p:cSld>
  <p:clrMapOvr>
    <a:masterClrMapping/>
  </p:clrMapOvr>
</p:notes>
</file>

<file path=ppt/notesSlides/notesSlide6.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6</a:t>
            </a:fld>
            <a:endParaRPr lang="zh-CN" altLang="en-US" sz="1200">
              <a:latin typeface="Calibri" pitchFamily="0" charset="0"/>
              <a:ea typeface="等线" pitchFamily="0" charset="0"/>
              <a:cs typeface="Calibri" pitchFamily="0" charset="0"/>
            </a:endParaRPr>
          </a:p>
        </p:txBody>
      </p:sp>
      <p:sp>
        <p:nvSpPr>
          <p:cNvPr id="112" name="对象"/>
          <p:cNvSpPr>
            <a:spLocks noGrp="1" noChangeAspect="1"/>
          </p:cNvSpPr>
          <p:nvPr>
            <p:ph type="sldImg"/>
          </p:nvPr>
        </p:nvSpPr>
        <p:spPr>
          <a:xfrm rot="0">
            <a:off x="685800" y="1143000"/>
            <a:ext cx="5486400" cy="3086100"/>
          </a:xfrm>
          <a:prstGeom prst="rect"/>
          <a:noFill/>
          <a:ln w="12700" cmpd="sng" cap="flat">
            <a:noFill/>
            <a:prstDash val="solid"/>
            <a:miter/>
          </a:ln>
        </p:spPr>
      </p:sp>
      <p:sp>
        <p:nvSpPr>
          <p:cNvPr id="113" name="文本框"/>
          <p:cNvSpPr>
            <a:spLocks noGrp="1"/>
          </p:cNvSpPr>
          <p:nvPr>
            <p:ph type="body" idx="1"/>
          </p:nvPr>
        </p:nvSpPr>
        <p:spPr>
          <a:xfrm rot="0">
            <a:off x="685800" y="4400550"/>
            <a:ext cx="5486400" cy="360045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Tree>
    <p:extLst>
      <p:ext uri="{BB962C8B-B14F-4D97-AF65-F5344CB8AC3E}">
        <p14:creationId xmlns:p14="http://schemas.microsoft.com/office/powerpoint/2010/main" val="1014202556"/>
      </p:ext>
    </p:extLst>
  </p:cSld>
  <p:clrMapOvr>
    <a:masterClrMapping/>
  </p:clrMapOvr>
</p:notes>
</file>

<file path=ppt/notesSlides/notesSlide7.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7</a:t>
            </a:fld>
            <a:endParaRPr lang="zh-CN" altLang="en-US" sz="1200">
              <a:latin typeface="Calibri" pitchFamily="0" charset="0"/>
              <a:ea typeface="等线" pitchFamily="0" charset="0"/>
              <a:cs typeface="Calibri" pitchFamily="0" charset="0"/>
            </a:endParaRPr>
          </a:p>
        </p:txBody>
      </p:sp>
      <p:sp>
        <p:nvSpPr>
          <p:cNvPr id="128" name="对象"/>
          <p:cNvSpPr>
            <a:spLocks noGrp="1" noChangeAspect="1"/>
          </p:cNvSpPr>
          <p:nvPr>
            <p:ph type="sldImg"/>
          </p:nvPr>
        </p:nvSpPr>
        <p:spPr>
          <a:xfrm rot="0">
            <a:off x="685800" y="1143000"/>
            <a:ext cx="5486400" cy="3086100"/>
          </a:xfrm>
          <a:prstGeom prst="rect"/>
          <a:noFill/>
          <a:ln w="12700" cmpd="sng" cap="flat">
            <a:noFill/>
            <a:prstDash val="solid"/>
            <a:miter/>
          </a:ln>
        </p:spPr>
      </p:sp>
      <p:sp>
        <p:nvSpPr>
          <p:cNvPr id="129" name="文本框"/>
          <p:cNvSpPr>
            <a:spLocks noGrp="1"/>
          </p:cNvSpPr>
          <p:nvPr>
            <p:ph type="body" idx="1"/>
          </p:nvPr>
        </p:nvSpPr>
        <p:spPr>
          <a:xfrm rot="0">
            <a:off x="685800" y="4400550"/>
            <a:ext cx="5486400" cy="360045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Tree>
    <p:extLst>
      <p:ext uri="{BB962C8B-B14F-4D97-AF65-F5344CB8AC3E}">
        <p14:creationId xmlns:p14="http://schemas.microsoft.com/office/powerpoint/2010/main" val="1988659346"/>
      </p:ext>
    </p:extLst>
  </p:cSld>
  <p:clrMapOvr>
    <a:masterClrMapping/>
  </p:clrMapOvr>
</p:notes>
</file>

<file path=ppt/notesSlides/notesSlide8.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8</a:t>
            </a:fld>
            <a:endParaRPr lang="zh-CN" altLang="en-US" sz="1200">
              <a:latin typeface="Calibri" pitchFamily="0" charset="0"/>
              <a:ea typeface="等线" pitchFamily="0" charset="0"/>
              <a:cs typeface="Calibri" pitchFamily="0" charset="0"/>
            </a:endParaRPr>
          </a:p>
        </p:txBody>
      </p:sp>
      <p:sp>
        <p:nvSpPr>
          <p:cNvPr id="136" name="对象"/>
          <p:cNvSpPr>
            <a:spLocks noGrp="1" noChangeAspect="1"/>
          </p:cNvSpPr>
          <p:nvPr>
            <p:ph type="sldImg"/>
          </p:nvPr>
        </p:nvSpPr>
        <p:spPr>
          <a:xfrm rot="0">
            <a:off x="685800" y="1143000"/>
            <a:ext cx="5486400" cy="3086100"/>
          </a:xfrm>
          <a:prstGeom prst="rect"/>
          <a:noFill/>
          <a:ln w="12700" cmpd="sng" cap="flat">
            <a:noFill/>
            <a:prstDash val="solid"/>
            <a:miter/>
          </a:ln>
        </p:spPr>
      </p:sp>
      <p:sp>
        <p:nvSpPr>
          <p:cNvPr id="137" name="文本框"/>
          <p:cNvSpPr>
            <a:spLocks noGrp="1"/>
          </p:cNvSpPr>
          <p:nvPr>
            <p:ph type="body" idx="1"/>
          </p:nvPr>
        </p:nvSpPr>
        <p:spPr>
          <a:xfrm rot="0">
            <a:off x="685800" y="4400550"/>
            <a:ext cx="5486400" cy="360045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Tree>
    <p:extLst>
      <p:ext uri="{BB962C8B-B14F-4D97-AF65-F5344CB8AC3E}">
        <p14:creationId xmlns:p14="http://schemas.microsoft.com/office/powerpoint/2010/main" val="1302798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p="http://schemas.openxmlformats.org/presentationml/2006/main" xmlns:a="http://schemas.openxmlformats.org/drawingml/2006/main" xmlns:r="http://schemas.openxmlformats.org/officeDocument/2006/relationships" type="title" preserve="1">
  <p:cSld name="标题幻灯片">
    <p:spTree>
      <p:nvGrpSpPr>
        <p:cNvPr id="1" name=""/>
        <p:cNvGrpSpPr/>
        <p:nvPr/>
      </p:nvGrpSpPr>
      <p:grpSpPr>
        <a:xfrm>
          <a:off x="0" y="0"/>
          <a:ext cx="0" cy="0"/>
          <a:chOff x="0" y="0"/>
          <a:chExt cx="0" cy="0"/>
        </a:xfrm>
      </p:grpSpPr>
      <p:sp>
        <p:nvSpPr>
          <p:cNvPr id="2" name="文本框"/>
          <p:cNvSpPr>
            <a:spLocks noGrp="1"/>
          </p:cNvSpPr>
          <p:nvPr>
            <p:ph type="ctrTitle"/>
          </p:nvPr>
        </p:nvSpPr>
        <p:spPr>
          <a:xfrm>
            <a:off x="1097280" y="2556510"/>
            <a:ext cx="12435840" cy="1764030"/>
          </a:xfrm>
        </p:spPr>
        <p:txBody>
          <a:bodyPr/>
          <a:lstStyle/>
          <a:p>
            <a:r>
              <a:rPr lang="zh-CN" altLang="en-US" smtClean="0"/>
              <a:t>单击此处编辑母版标题样式</a:t>
            </a:r>
            <a:endParaRPr lang="zh-CN" altLang="en-US"/>
          </a:p>
        </p:txBody>
      </p:sp>
      <p:sp>
        <p:nvSpPr>
          <p:cNvPr id="3" name="文本框"/>
          <p:cNvSpPr>
            <a:spLocks noGrp="1"/>
          </p:cNvSpPr>
          <p:nvPr>
            <p:ph type="subTitle" idx="1"/>
          </p:nvPr>
        </p:nvSpPr>
        <p:spPr>
          <a:xfrm>
            <a:off x="2194560" y="4663440"/>
            <a:ext cx="10241280" cy="210312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510137895"/>
      </p:ext>
    </p:extLst>
  </p:cSld>
  <p:clrMapOvr>
    <a:masterClrMapping/>
  </p:clrMapOvr>
</p:sldLayout>
</file>

<file path=ppt/slideLayouts/slideLayout10.xml><?xml version="1.0" encoding="utf-8"?>
<p:sldLayout xmlns:p="http://schemas.openxmlformats.org/presentationml/2006/main" type="vertTx" preserve="1">
  <p:cSld name="标题和竖排文本">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body" orient="vert" idx="1"/>
          </p:nvPr>
        </p:nvSpPr>
        <p:spPr/>
        <p:txBody>
          <a:bodyPr xmlns:a="http://schemas.openxmlformats.org/drawingml/2006/main" vert="eaVert"/>
          <a:lstStyle xmlns:a="http://schemas.openxmlformats.org/drawingml/2006/main"/>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Tree>
    <p:extLst>
      <p:ext uri="{BB962C8B-B14F-4D97-AF65-F5344CB8AC3E}">
        <p14:creationId xmlns:p14="http://schemas.microsoft.com/office/powerpoint/2010/main" val="584742545"/>
      </p:ext>
    </p:extLst>
  </p:cSld>
  <p:clrMapOvr>
    <a:masterClrMapping xmlns:a="http://schemas.openxmlformats.org/drawingml/2006/main"/>
  </p:clrMapOvr>
</p:sldLayout>
</file>

<file path=ppt/slideLayouts/slideLayout11.xml><?xml version="1.0" encoding="utf-8"?>
<p:sldLayout xmlns:p="http://schemas.openxmlformats.org/presentationml/2006/main" type="vertTitleAndTx" preserve="1">
  <p:cSld name="垂直排列标题与文本">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orient="vert"/>
          </p:nvPr>
        </p:nvSpPr>
        <p:spPr>
          <a:xfrm xmlns:a="http://schemas.openxmlformats.org/drawingml/2006/main">
            <a:off x="6629400" y="274638"/>
            <a:ext cx="2057400" cy="5851525"/>
          </a:xfrm>
        </p:spPr>
        <p:txBody>
          <a:bodyPr xmlns:a="http://schemas.openxmlformats.org/drawingml/2006/main" vert="eaVert"/>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body" orient="vert" idx="1"/>
          </p:nvPr>
        </p:nvSpPr>
        <p:spPr>
          <a:xfrm xmlns:a="http://schemas.openxmlformats.org/drawingml/2006/main">
            <a:off x="457200" y="274638"/>
            <a:ext cx="6019800" cy="5851525"/>
          </a:xfrm>
        </p:spPr>
        <p:txBody>
          <a:bodyPr xmlns:a="http://schemas.openxmlformats.org/drawingml/2006/main" vert="eaVert"/>
          <a:lstStyle xmlns:a="http://schemas.openxmlformats.org/drawingml/2006/main"/>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Tree>
    <p:extLst>
      <p:ext uri="{BB962C8B-B14F-4D97-AF65-F5344CB8AC3E}">
        <p14:creationId xmlns:p14="http://schemas.microsoft.com/office/powerpoint/2010/main" val="909017492"/>
      </p:ext>
    </p:extLst>
  </p:cSld>
  <p:clrMapOvr>
    <a:masterClrMapping xmlns:a="http://schemas.openxmlformats.org/drawingml/2006/main"/>
  </p:clrMapOvr>
</p:sldLayout>
</file>

<file path=ppt/slideLayouts/slideLayout12.xml><?xml version="1.0" encoding="utf-8"?>
<p:sldLayout xmlns:p="http://schemas.openxmlformats.org/presentationml/2006/main" showMasterSp="0" preserve="1">
  <p:cSld name="自定义版式">
    <p:bg>
      <p:bgPr>
        <a:solidFill xmlns:a="http://schemas.openxmlformats.org/drawingml/2006/main">
          <a:schemeClr val="bg1"/>
        </a:solidFill>
      </p:bgPr>
    </p:bg>
    <p:spTree>
      <p:nvGrpSpPr>
        <p:cNvPr id="1" name=""/>
        <p:cNvGrpSpPr/>
        <p:nvPr/>
      </p:nvGrpSpPr>
      <p:grpSpPr>
        <a:xfrm xmlns:a="http://schemas.openxmlformats.org/drawingml/2006/main">
          <a:off x="0" y="0"/>
          <a:ext cx="0" cy="0"/>
          <a:chOff x="0" y="0"/>
          <a:chExt cx="0" cy="0"/>
        </a:xfrm>
      </p:grpSpPr>
    </p:spTree>
    <p:extLst>
      <p:ext uri="{BB962C8B-B14F-4D97-AF65-F5344CB8AC3E}">
        <p14:creationId xmlns:p14="http://schemas.microsoft.com/office/powerpoint/2010/main" val="1465885820"/>
      </p:ext>
    </p:extLst>
  </p:cSld>
  <p:clrMapOvr>
    <a:masterClrMapping xmlns:a="http://schemas.openxmlformats.org/drawingml/2006/main"/>
  </p:clrMapOvr>
</p:sldLayout>
</file>

<file path=ppt/slideLayouts/slideLayout2.xml><?xml version="1.0" encoding="utf-8"?>
<p:sldLayout xmlns:p="http://schemas.openxmlformats.org/presentationml/2006/main" type="obj" preserve="1">
  <p:cSld name="标题和内容">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idx="1"/>
          </p:nvPr>
        </p:nvSpPr>
        <p:spPr/>
        <p:txBody>
          <a:bodyPr xmlns:a="http://schemas.openxmlformats.org/drawingml/2006/main"/>
          <a:lstStyle xmlns:a="http://schemas.openxmlformats.org/drawingml/2006/main"/>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Tree>
    <p:extLst>
      <p:ext uri="{BB962C8B-B14F-4D97-AF65-F5344CB8AC3E}">
        <p14:creationId xmlns:p14="http://schemas.microsoft.com/office/powerpoint/2010/main" val="2028793834"/>
      </p:ext>
    </p:extLst>
  </p:cSld>
  <p:clrMapOvr>
    <a:masterClrMapping xmlns:a="http://schemas.openxmlformats.org/drawingml/2006/main"/>
  </p:clrMapOvr>
</p:sldLayout>
</file>

<file path=ppt/slideLayouts/slideLayout3.xml><?xml version="1.0" encoding="utf-8"?>
<p:sldLayout xmlns:p="http://schemas.openxmlformats.org/presentationml/2006/main" type="secHead" preserve="1">
  <p:cSld name="节标题">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a:xfrm xmlns:a="http://schemas.openxmlformats.org/drawingml/2006/main">
            <a:off x="722313" y="4406900"/>
            <a:ext cx="7772400" cy="1362075"/>
          </a:xfrm>
        </p:spPr>
        <p:txBody>
          <a:bodyPr xmlns:a="http://schemas.openxmlformats.org/drawingml/2006/main" anchor="t"/>
          <a:lstStyle xmlns:a="http://schemas.openxmlformats.org/drawingml/2006/main">
            <a:lvl1pPr algn="l">
              <a:defRPr sz="4000" b="1" cap="all"/>
            </a:lvl1pPr>
          </a:lstStyle>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body" idx="1"/>
          </p:nvPr>
        </p:nvSpPr>
        <p:spPr>
          <a:xfrm xmlns:a="http://schemas.openxmlformats.org/drawingml/2006/main">
            <a:off x="722313" y="2906713"/>
            <a:ext cx="7772400" cy="1500187"/>
          </a:xfrm>
        </p:spPr>
        <p:txBody>
          <a:bodyPr xmlns:a="http://schemas.openxmlformats.org/drawingml/2006/main" anchor="b"/>
          <a:lstStyle xmlns:a="http://schemas.openxmlformats.org/drawingml/2006/main">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xmlns:a="http://schemas.openxmlformats.org/drawingml/2006/main">
            <a:pPr lvl="0"/>
            <a:r>
              <a:rPr lang="zh-CN" altLang="en-US" smtClean="0"/>
              <a:t>单击此处编辑母版文本样式</a:t>
            </a:r>
          </a:p>
        </p:txBody>
      </p:sp>
    </p:spTree>
    <p:extLst>
      <p:ext uri="{BB962C8B-B14F-4D97-AF65-F5344CB8AC3E}">
        <p14:creationId xmlns:p14="http://schemas.microsoft.com/office/powerpoint/2010/main" val="1895432385"/>
      </p:ext>
    </p:extLst>
  </p:cSld>
  <p:clrMapOvr>
    <a:masterClrMapping xmlns:a="http://schemas.openxmlformats.org/drawingml/2006/main"/>
  </p:clrMapOvr>
</p:sldLayout>
</file>

<file path=ppt/slideLayouts/slideLayout4.xml><?xml version="1.0" encoding="utf-8"?>
<p:sldLayout xmlns:p="http://schemas.openxmlformats.org/presentationml/2006/main" type="twoObj" preserve="1">
  <p:cSld name="两栏内容">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sz="half" idx="1"/>
          </p:nvPr>
        </p:nvSpPr>
        <p:spPr>
          <a:xfrm xmlns:a="http://schemas.openxmlformats.org/drawingml/2006/main">
            <a:off x="457200" y="1600200"/>
            <a:ext cx="4038600" cy="4525963"/>
          </a:xfrm>
        </p:spPr>
        <p:txBody>
          <a:bodyPr xmlns:a="http://schemas.openxmlformats.org/drawingml/2006/main"/>
          <a:lstStyle xmlns:a="http://schemas.openxmlformats.org/drawingml/2006/main">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
        <p:nvSpPr>
          <p:cNvPr id="4" name="文本框"/>
          <p:cNvSpPr>
            <a:spLocks xmlns:a="http://schemas.openxmlformats.org/drawingml/2006/main" noGrp="1"/>
          </p:cNvSpPr>
          <p:nvPr>
            <p:ph sz="half" idx="2"/>
          </p:nvPr>
        </p:nvSpPr>
        <p:spPr>
          <a:xfrm xmlns:a="http://schemas.openxmlformats.org/drawingml/2006/main">
            <a:off x="4648200" y="1600200"/>
            <a:ext cx="4038600" cy="4525963"/>
          </a:xfrm>
        </p:spPr>
        <p:txBody>
          <a:bodyPr xmlns:a="http://schemas.openxmlformats.org/drawingml/2006/main"/>
          <a:lstStyle xmlns:a="http://schemas.openxmlformats.org/drawingml/2006/main">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Tree>
    <p:extLst>
      <p:ext uri="{BB962C8B-B14F-4D97-AF65-F5344CB8AC3E}">
        <p14:creationId xmlns:p14="http://schemas.microsoft.com/office/powerpoint/2010/main" val="1911351327"/>
      </p:ext>
    </p:extLst>
  </p:cSld>
  <p:clrMapOvr>
    <a:masterClrMapping xmlns:a="http://schemas.openxmlformats.org/drawingml/2006/main"/>
  </p:clrMapOvr>
</p:sldLayout>
</file>

<file path=ppt/slideLayouts/slideLayout5.xml><?xml version="1.0" encoding="utf-8"?>
<p:sldLayout xmlns:p="http://schemas.openxmlformats.org/presentationml/2006/main" type="twoTxTwoObj" preserve="1">
  <p:cSld name="比较">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lvl1pPr>
              <a:defRPr/>
            </a:lvl1pPr>
          </a:lstStyle>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body" idx="1"/>
          </p:nvPr>
        </p:nvSpPr>
        <p:spPr>
          <a:xfrm xmlns:a="http://schemas.openxmlformats.org/drawingml/2006/main">
            <a:off x="457200" y="1535113"/>
            <a:ext cx="4040188" cy="639762"/>
          </a:xfrm>
        </p:spPr>
        <p:txBody>
          <a:bodyPr xmlns:a="http://schemas.openxmlformats.org/drawingml/2006/main" anchor="b"/>
          <a:lstStyle xmlns:a="http://schemas.openxmlformats.org/drawingml/2006/main">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xmlns:a="http://schemas.openxmlformats.org/drawingml/2006/main">
            <a:pPr lvl="0"/>
            <a:r>
              <a:rPr lang="zh-CN" altLang="en-US" smtClean="0"/>
              <a:t>单击此处编辑母版文本样式</a:t>
            </a:r>
          </a:p>
        </p:txBody>
      </p:sp>
      <p:sp>
        <p:nvSpPr>
          <p:cNvPr id="4" name="文本框"/>
          <p:cNvSpPr>
            <a:spLocks xmlns:a="http://schemas.openxmlformats.org/drawingml/2006/main" noGrp="1"/>
          </p:cNvSpPr>
          <p:nvPr>
            <p:ph sz="half" idx="2"/>
          </p:nvPr>
        </p:nvSpPr>
        <p:spPr>
          <a:xfrm xmlns:a="http://schemas.openxmlformats.org/drawingml/2006/main">
            <a:off x="457200" y="2174875"/>
            <a:ext cx="4040188" cy="3951288"/>
          </a:xfrm>
        </p:spPr>
        <p:txBody>
          <a:bodyPr xmlns:a="http://schemas.openxmlformats.org/drawingml/2006/main"/>
          <a:lstStyle xmlns:a="http://schemas.openxmlformats.org/drawingml/2006/main">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
        <p:nvSpPr>
          <p:cNvPr id="5" name="文本框"/>
          <p:cNvSpPr>
            <a:spLocks xmlns:a="http://schemas.openxmlformats.org/drawingml/2006/main" noGrp="1"/>
          </p:cNvSpPr>
          <p:nvPr>
            <p:ph type="body" sz="quarter" idx="3"/>
          </p:nvPr>
        </p:nvSpPr>
        <p:spPr>
          <a:xfrm xmlns:a="http://schemas.openxmlformats.org/drawingml/2006/main">
            <a:off x="4645025" y="1535113"/>
            <a:ext cx="4041775" cy="639762"/>
          </a:xfrm>
        </p:spPr>
        <p:txBody>
          <a:bodyPr xmlns:a="http://schemas.openxmlformats.org/drawingml/2006/main" anchor="b"/>
          <a:lstStyle xmlns:a="http://schemas.openxmlformats.org/drawingml/2006/main">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xmlns:a="http://schemas.openxmlformats.org/drawingml/2006/main">
            <a:pPr lvl="0"/>
            <a:r>
              <a:rPr lang="zh-CN" altLang="en-US" smtClean="0"/>
              <a:t>单击此处编辑母版文本样式</a:t>
            </a:r>
          </a:p>
        </p:txBody>
      </p:sp>
      <p:sp>
        <p:nvSpPr>
          <p:cNvPr id="6" name="文本框"/>
          <p:cNvSpPr>
            <a:spLocks xmlns:a="http://schemas.openxmlformats.org/drawingml/2006/main" noGrp="1"/>
          </p:cNvSpPr>
          <p:nvPr>
            <p:ph sz="quarter" idx="4"/>
          </p:nvPr>
        </p:nvSpPr>
        <p:spPr>
          <a:xfrm xmlns:a="http://schemas.openxmlformats.org/drawingml/2006/main">
            <a:off x="4645025" y="2174875"/>
            <a:ext cx="4041775" cy="3951288"/>
          </a:xfrm>
        </p:spPr>
        <p:txBody>
          <a:bodyPr xmlns:a="http://schemas.openxmlformats.org/drawingml/2006/main"/>
          <a:lstStyle xmlns:a="http://schemas.openxmlformats.org/drawingml/2006/main">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Tree>
    <p:extLst>
      <p:ext uri="{BB962C8B-B14F-4D97-AF65-F5344CB8AC3E}">
        <p14:creationId xmlns:p14="http://schemas.microsoft.com/office/powerpoint/2010/main" val="1437766425"/>
      </p:ext>
    </p:extLst>
  </p:cSld>
  <p:clrMapOvr>
    <a:masterClrMapping xmlns:a="http://schemas.openxmlformats.org/drawingml/2006/main"/>
  </p:clrMapOvr>
</p:sldLayout>
</file>

<file path=ppt/slideLayouts/slideLayout6.xml><?xml version="1.0" encoding="utf-8"?>
<p:sldLayout xmlns:p="http://schemas.openxmlformats.org/presentationml/2006/main" type="titleOnly" preserve="1">
  <p:cSld name="仅标题">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Tree>
    <p:extLst>
      <p:ext uri="{BB962C8B-B14F-4D97-AF65-F5344CB8AC3E}">
        <p14:creationId xmlns:p14="http://schemas.microsoft.com/office/powerpoint/2010/main" val="506868039"/>
      </p:ext>
    </p:extLst>
  </p:cSld>
  <p:clrMapOvr>
    <a:masterClrMapping xmlns:a="http://schemas.openxmlformats.org/drawingml/2006/main"/>
  </p:clrMapOvr>
</p:sldLayout>
</file>

<file path=ppt/slideLayouts/slideLayout7.xml><?xml version="1.0" encoding="utf-8"?>
<p:sldLayout xmlns:p="http://schemas.openxmlformats.org/presentationml/2006/main" type="blank" preserve="1">
  <p:cSld name="空白">
    <p:spTree>
      <p:nvGrpSpPr>
        <p:cNvPr id="1" name=""/>
        <p:cNvGrpSpPr/>
        <p:nvPr/>
      </p:nvGrpSpPr>
      <p:grpSpPr>
        <a:xfrm xmlns:a="http://schemas.openxmlformats.org/drawingml/2006/main">
          <a:off x="0" y="0"/>
          <a:ext cx="0" cy="0"/>
          <a:chOff x="0" y="0"/>
          <a:chExt cx="0" cy="0"/>
        </a:xfrm>
      </p:grpSpPr>
    </p:spTree>
    <p:extLst>
      <p:ext uri="{BB962C8B-B14F-4D97-AF65-F5344CB8AC3E}">
        <p14:creationId xmlns:p14="http://schemas.microsoft.com/office/powerpoint/2010/main" val="1867800408"/>
      </p:ext>
    </p:extLst>
  </p:cSld>
  <p:clrMapOvr>
    <a:masterClrMapping xmlns:a="http://schemas.openxmlformats.org/drawingml/2006/main"/>
  </p:clrMapOvr>
</p:sldLayout>
</file>

<file path=ppt/slideLayouts/slideLayout8.xml><?xml version="1.0" encoding="utf-8"?>
<p:sldLayout xmlns:p="http://schemas.openxmlformats.org/presentationml/2006/main" type="objTx" preserve="1">
  <p:cSld name="内容与标题">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a:xfrm xmlns:a="http://schemas.openxmlformats.org/drawingml/2006/main">
            <a:off x="457200" y="273050"/>
            <a:ext cx="3008313" cy="1162050"/>
          </a:xfrm>
        </p:spPr>
        <p:txBody>
          <a:bodyPr xmlns:a="http://schemas.openxmlformats.org/drawingml/2006/main" anchor="b"/>
          <a:lstStyle xmlns:a="http://schemas.openxmlformats.org/drawingml/2006/main">
            <a:lvl1pPr algn="l">
              <a:defRPr sz="2000" b="1"/>
            </a:lvl1pPr>
          </a:lstStyle>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idx="1"/>
          </p:nvPr>
        </p:nvSpPr>
        <p:spPr>
          <a:xfrm xmlns:a="http://schemas.openxmlformats.org/drawingml/2006/main">
            <a:off x="3575050" y="273050"/>
            <a:ext cx="5111750" cy="5853113"/>
          </a:xfrm>
        </p:spPr>
        <p:txBody>
          <a:bodyPr xmlns:a="http://schemas.openxmlformats.org/drawingml/2006/main"/>
          <a:lstStyle xmlns:a="http://schemas.openxmlformats.org/drawingml/2006/main">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
        <p:nvSpPr>
          <p:cNvPr id="4" name="文本框"/>
          <p:cNvSpPr>
            <a:spLocks xmlns:a="http://schemas.openxmlformats.org/drawingml/2006/main" noGrp="1"/>
          </p:cNvSpPr>
          <p:nvPr>
            <p:ph type="body" sz="half" idx="2"/>
          </p:nvPr>
        </p:nvSpPr>
        <p:spPr>
          <a:xfrm xmlns:a="http://schemas.openxmlformats.org/drawingml/2006/main">
            <a:off x="457200" y="1435100"/>
            <a:ext cx="3008313" cy="4691063"/>
          </a:xfrm>
        </p:spPr>
        <p:txBody>
          <a:bodyPr xmlns:a="http://schemas.openxmlformats.org/drawingml/2006/main"/>
          <a:lstStyle xmlns:a="http://schemas.openxmlformats.org/drawingml/2006/main">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xmlns:a="http://schemas.openxmlformats.org/drawingml/2006/main">
            <a:pPr lvl="0"/>
            <a:r>
              <a:rPr lang="zh-CN" altLang="en-US" smtClean="0"/>
              <a:t>单击此处编辑母版文本样式</a:t>
            </a:r>
          </a:p>
        </p:txBody>
      </p:sp>
    </p:spTree>
    <p:extLst>
      <p:ext uri="{BB962C8B-B14F-4D97-AF65-F5344CB8AC3E}">
        <p14:creationId xmlns:p14="http://schemas.microsoft.com/office/powerpoint/2010/main" val="1549922667"/>
      </p:ext>
    </p:extLst>
  </p:cSld>
  <p:clrMapOvr>
    <a:masterClrMapping xmlns:a="http://schemas.openxmlformats.org/drawingml/2006/main"/>
  </p:clrMapOvr>
</p:sldLayout>
</file>

<file path=ppt/slideLayouts/slideLayout9.xml><?xml version="1.0" encoding="utf-8"?>
<p:sldLayout xmlns:p="http://schemas.openxmlformats.org/presentationml/2006/main" type="picTx" preserve="1">
  <p:cSld name="图片与标题">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a:xfrm xmlns:a="http://schemas.openxmlformats.org/drawingml/2006/main">
            <a:off x="1792288" y="4800600"/>
            <a:ext cx="5486400" cy="566738"/>
          </a:xfrm>
        </p:spPr>
        <p:txBody>
          <a:bodyPr xmlns:a="http://schemas.openxmlformats.org/drawingml/2006/main" anchor="b"/>
          <a:lstStyle xmlns:a="http://schemas.openxmlformats.org/drawingml/2006/main">
            <a:lvl1pPr algn="l">
              <a:defRPr sz="2000" b="1"/>
            </a:lvl1pPr>
          </a:lstStyle>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pic" idx="1"/>
          </p:nvPr>
        </p:nvSpPr>
        <p:spPr>
          <a:xfrm xmlns:a="http://schemas.openxmlformats.org/drawingml/2006/main">
            <a:off x="1792288" y="612775"/>
            <a:ext cx="5486400" cy="4114800"/>
          </a:xfrm>
        </p:spPr>
        <p:txBody>
          <a:bodyPr xmlns:a="http://schemas.openxmlformats.org/drawingml/2006/main"/>
          <a:lstStyle xmlns:a="http://schemas.openxmlformats.org/drawingml/2006/main">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xmlns:a="http://schemas.openxmlformats.org/drawingml/2006/main">
            <a:endParaRPr lang="zh-CN" altLang="en-US"/>
          </a:p>
        </p:txBody>
      </p:sp>
      <p:sp>
        <p:nvSpPr>
          <p:cNvPr id="4" name="文本框"/>
          <p:cNvSpPr>
            <a:spLocks xmlns:a="http://schemas.openxmlformats.org/drawingml/2006/main" noGrp="1"/>
          </p:cNvSpPr>
          <p:nvPr>
            <p:ph type="body" sz="half" idx="2"/>
          </p:nvPr>
        </p:nvSpPr>
        <p:spPr>
          <a:xfrm xmlns:a="http://schemas.openxmlformats.org/drawingml/2006/main">
            <a:off x="1792288" y="5367338"/>
            <a:ext cx="5486400" cy="804862"/>
          </a:xfrm>
        </p:spPr>
        <p:txBody>
          <a:bodyPr xmlns:a="http://schemas.openxmlformats.org/drawingml/2006/main"/>
          <a:lstStyle xmlns:a="http://schemas.openxmlformats.org/drawingml/2006/main">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xmlns:a="http://schemas.openxmlformats.org/drawingml/2006/main">
            <a:pPr lvl="0"/>
            <a:r>
              <a:rPr lang="zh-CN" altLang="en-US" smtClean="0"/>
              <a:t>单击此处编辑母版文本样式</a:t>
            </a:r>
          </a:p>
        </p:txBody>
      </p:sp>
    </p:spTree>
    <p:extLst>
      <p:ext uri="{BB962C8B-B14F-4D97-AF65-F5344CB8AC3E}">
        <p14:creationId xmlns:p14="http://schemas.microsoft.com/office/powerpoint/2010/main" val="2072555938"/>
      </p:ext>
    </p:extLst>
  </p:cSld>
  <p:clrMapOvr>
    <a:masterClrMapping xmlns:a="http://schemas.openxmlformats.org/drawingml/2006/main"/>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8612520"/>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lvl1pPr algn="ctr" defTabSz="914400" eaLnBrk="1" fontAlgn="auto" latinLnBrk="0" hangingPunct="1">
        <a:spcBef>
          <a:spcPts val="0"/>
        </a:spcBef>
        <a:buNone/>
        <a:defRPr sz="4400" kern="1200">
          <a:solidFill>
            <a:schemeClr val="tx1"/>
          </a:solidFill>
          <a:latin typeface="Calibri Light" pitchFamily="0" charset="0"/>
          <a:ea typeface="等线 Light" pitchFamily="0" charset="0"/>
          <a:cs typeface="Calibri Light" pitchFamily="0" charset="0"/>
        </a:defRPr>
      </a:lvl1pPr>
    </p:titleStyle>
    <p:bodyStyle>
      <a:lvl1pPr marL="342900" indent="-342900" algn="l" defTabSz="914400" eaLnBrk="1" fontAlgn="auto" latinLnBrk="0" hangingPunct="1">
        <a:spcBef>
          <a:spcPct val="20000"/>
        </a:spcBef>
        <a:buFont typeface="Arial" pitchFamily="34" charset="0"/>
        <a:buChar char="•"/>
        <a:defRPr sz="3200" kern="1200">
          <a:solidFill>
            <a:schemeClr val="tx1"/>
          </a:solidFill>
          <a:latin typeface="Calibri" pitchFamily="0" charset="0"/>
          <a:ea typeface="等线" pitchFamily="0" charset="0"/>
          <a:cs typeface="Calibri" pitchFamily="0" charset="0"/>
        </a:defRPr>
      </a:lvl1pPr>
      <a:lvl2pPr marL="742950" indent="-285750" algn="l" defTabSz="914400" eaLnBrk="1" fontAlgn="auto" latinLnBrk="0" hangingPunct="1">
        <a:spcBef>
          <a:spcPct val="20000"/>
        </a:spcBef>
        <a:buFont typeface="Arial" pitchFamily="34" charset="0"/>
        <a:buChar char="–"/>
        <a:defRPr sz="2800" kern="1200">
          <a:solidFill>
            <a:schemeClr val="tx1"/>
          </a:solidFill>
          <a:latin typeface="Calibri" pitchFamily="0" charset="0"/>
          <a:ea typeface="等线" pitchFamily="0" charset="0"/>
          <a:cs typeface="Calibri" pitchFamily="0" charset="0"/>
        </a:defRPr>
      </a:lvl2pPr>
      <a:lvl3pPr marL="1143000" indent="-228600" algn="l" defTabSz="914400" eaLnBrk="1" fontAlgn="auto" latinLnBrk="0" hangingPunct="1">
        <a:spcBef>
          <a:spcPct val="20000"/>
        </a:spcBef>
        <a:buFont typeface="Arial" pitchFamily="34" charset="0"/>
        <a:buChar char="•"/>
        <a:defRPr sz="2400" kern="1200">
          <a:solidFill>
            <a:schemeClr val="tx1"/>
          </a:solidFill>
          <a:latin typeface="Calibri" pitchFamily="0" charset="0"/>
          <a:ea typeface="等线" pitchFamily="0" charset="0"/>
          <a:cs typeface="Calibri" pitchFamily="0" charset="0"/>
        </a:defRPr>
      </a:lvl3pPr>
      <a:lvl4pPr marL="1600200" indent="-228600" algn="l" defTabSz="914400" eaLnBrk="1" fontAlgn="auto" latinLnBrk="0" hangingPunct="1">
        <a:spcBef>
          <a:spcPct val="20000"/>
        </a:spcBef>
        <a:buFont typeface="Arial" pitchFamily="34" charset="0"/>
        <a:buChar char="–"/>
        <a:defRPr sz="2000" kern="1200">
          <a:solidFill>
            <a:schemeClr val="tx1"/>
          </a:solidFill>
          <a:latin typeface="Calibri" pitchFamily="0" charset="0"/>
          <a:ea typeface="等线" pitchFamily="0" charset="0"/>
          <a:cs typeface="Calibri" pitchFamily="0" charset="0"/>
        </a:defRPr>
      </a:lvl4pPr>
      <a:lvl5pPr marL="2057400" indent="-228600" algn="l" defTabSz="914400" eaLnBrk="1" fontAlgn="auto" latinLnBrk="0" hangingPunct="1">
        <a:spcBef>
          <a:spcPct val="20000"/>
        </a:spcBef>
        <a:buFont typeface="Arial" pitchFamily="34" charset="0"/>
        <a:buChar char="»"/>
        <a:defRPr sz="2000" kern="1200">
          <a:solidFill>
            <a:schemeClr val="tx1"/>
          </a:solidFill>
          <a:latin typeface="Calibri" pitchFamily="0" charset="0"/>
          <a:ea typeface="等线" pitchFamily="0" charset="0"/>
          <a:cs typeface="Calibri" pitchFamily="0" charset="0"/>
        </a:defRPr>
      </a:lvl5pPr>
      <a:lvl6pPr marL="2514600" indent="-228600" algn="l" defTabSz="914400" eaLnBrk="1" fontAlgn="auto" latinLnBrk="0" hangingPunct="1">
        <a:spcBef>
          <a:spcPct val="20000"/>
        </a:spcBef>
        <a:buFont typeface="Arial" pitchFamily="34" charset="0"/>
        <a:buChar char="•"/>
        <a:defRPr sz="2000" kern="1200">
          <a:solidFill>
            <a:schemeClr val="tx1"/>
          </a:solidFill>
          <a:latin typeface="Calibri" pitchFamily="0" charset="0"/>
          <a:ea typeface="等线" pitchFamily="0" charset="0"/>
          <a:cs typeface="Calibri" pitchFamily="0" charset="0"/>
        </a:defRPr>
      </a:lvl6pPr>
      <a:lvl7pPr marL="2971800" indent="-228600" algn="l" defTabSz="914400" eaLnBrk="1" fontAlgn="auto" latinLnBrk="0" hangingPunct="1">
        <a:spcBef>
          <a:spcPct val="20000"/>
        </a:spcBef>
        <a:buFont typeface="Arial" pitchFamily="34" charset="0"/>
        <a:buChar char="•"/>
        <a:defRPr sz="2000" kern="1200">
          <a:solidFill>
            <a:schemeClr val="tx1"/>
          </a:solidFill>
          <a:latin typeface="Calibri" pitchFamily="0" charset="0"/>
          <a:ea typeface="等线" pitchFamily="0" charset="0"/>
          <a:cs typeface="Calibri" pitchFamily="0" charset="0"/>
        </a:defRPr>
      </a:lvl7pPr>
      <a:lvl8pPr marL="3429000" indent="-228600" algn="l" defTabSz="914400" eaLnBrk="1" fontAlgn="auto" latinLnBrk="0" hangingPunct="1">
        <a:spcBef>
          <a:spcPct val="20000"/>
        </a:spcBef>
        <a:buFont typeface="Arial" pitchFamily="34" charset="0"/>
        <a:buChar char="•"/>
        <a:defRPr sz="2000" kern="1200">
          <a:solidFill>
            <a:schemeClr val="tx1"/>
          </a:solidFill>
          <a:latin typeface="Calibri" pitchFamily="0" charset="0"/>
          <a:ea typeface="等线" pitchFamily="0" charset="0"/>
          <a:cs typeface="Calibri" pitchFamily="0" charset="0"/>
        </a:defRPr>
      </a:lvl8pPr>
      <a:lvl9pPr marL="3429000" indent="-228600" algn="l" defTabSz="914400" eaLnBrk="1" fontAlgn="auto" latinLnBrk="0" hangingPunct="1">
        <a:spcBef>
          <a:spcPct val="20000"/>
        </a:spcBef>
        <a:buFont typeface="Arial" pitchFamily="34" charset="0"/>
        <a:buChar char="•"/>
        <a:defRPr sz="2000" kern="1200">
          <a:solidFill>
            <a:schemeClr val="tx1"/>
          </a:solidFill>
          <a:latin typeface="Calibri" pitchFamily="0" charset="0"/>
          <a:ea typeface="等线" pitchFamily="0" charset="0"/>
          <a:cs typeface="Calibri" pitchFamily="0" charset="0"/>
        </a:defRPr>
      </a:lvl9pPr>
    </p:body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1.png"/><Relationship Id="rId2" Type="http://schemas.openxmlformats.org/officeDocument/2006/relationships/image" Target="../media/2.png"/><Relationship Id="rId3" Type="http://schemas.openxmlformats.org/officeDocument/2006/relationships/slideLayout" Target="../slideLayouts/slideLayout1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3.png"/><Relationship Id="rId2" Type="http://schemas.openxmlformats.org/officeDocument/2006/relationships/image" Target="../media/4.png"/><Relationship Id="rId3" Type="http://schemas.openxmlformats.org/officeDocument/2006/relationships/slideLayout" Target="../slideLayouts/slideLayout12.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5.png"/><Relationship Id="rId2" Type="http://schemas.openxmlformats.org/officeDocument/2006/relationships/slideLayout" Target="../slideLayouts/slideLayout12.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6.png"/><Relationship Id="rId2" Type="http://schemas.openxmlformats.org/officeDocument/2006/relationships/slideLayout" Target="../slideLayouts/slideLayout12.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7.png"/><Relationship Id="rId2" Type="http://schemas.openxmlformats.org/officeDocument/2006/relationships/image" Target="../media/8.png"/><Relationship Id="rId3" Type="http://schemas.openxmlformats.org/officeDocument/2006/relationships/image" Target="../media/9.png"/><Relationship Id="rId4" Type="http://schemas.openxmlformats.org/officeDocument/2006/relationships/slideLayout" Target="../slideLayouts/slideLayout12.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10.png"/><Relationship Id="rId2" Type="http://schemas.openxmlformats.org/officeDocument/2006/relationships/image" Target="../media/11.png"/><Relationship Id="rId3" Type="http://schemas.openxmlformats.org/officeDocument/2006/relationships/image" Target="../media/12.png"/><Relationship Id="rId4" Type="http://schemas.openxmlformats.org/officeDocument/2006/relationships/image" Target="../media/13.png"/><Relationship Id="rId5" Type="http://schemas.openxmlformats.org/officeDocument/2006/relationships/image" Target="../media/14.png"/><Relationship Id="rId6" Type="http://schemas.openxmlformats.org/officeDocument/2006/relationships/image" Target="../media/15.png"/><Relationship Id="rId7" Type="http://schemas.openxmlformats.org/officeDocument/2006/relationships/slideLayout" Target="../slideLayouts/slideLayout12.xml"/><Relationship Id="rId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16.png"/><Relationship Id="rId2" Type="http://schemas.openxmlformats.org/officeDocument/2006/relationships/image" Target="../media/17.png"/><Relationship Id="rId3" Type="http://schemas.openxmlformats.org/officeDocument/2006/relationships/image" Target="../media/18.png"/><Relationship Id="rId4" Type="http://schemas.openxmlformats.org/officeDocument/2006/relationships/image" Target="../media/19.png"/><Relationship Id="rId5" Type="http://schemas.openxmlformats.org/officeDocument/2006/relationships/slideLayout" Target="../slideLayouts/slideLayout12.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20.png"/><Relationship Id="rId2" Type="http://schemas.openxmlformats.org/officeDocument/2006/relationships/slideLayout" Target="../slideLayouts/slideLayout12.xml"/><Relationship Id="rId3" Type="http://schemas.openxmlformats.org/officeDocument/2006/relationships/notesSlide" Target="../notesSlides/notesSlide8.xml"/></Relationships>
</file>

<file path=ppt/slides/slide1.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pic>
        <p:nvPicPr>
          <p:cNvPr id="8" name="图片" descr="preencoded.png"/>
          <p:cNvPicPr>
            <a:picLocks noChangeAspect="1"/>
          </p:cNvPicPr>
          <p:nvPr/>
        </p:nvPicPr>
        <p:blipFill>
          <a:blip r:embed="rId1" cstate="print"/>
          <a:stretch>
            <a:fillRect/>
          </a:stretch>
        </p:blipFill>
        <p:spPr>
          <a:xfrm rot="0">
            <a:off x="0" y="0"/>
            <a:ext cx="14630401" cy="8229600"/>
          </a:xfrm>
          <a:prstGeom prst="rect"/>
          <a:noFill/>
          <a:ln w="12700" cmpd="sng" cap="flat">
            <a:noFill/>
            <a:prstDash val="solid"/>
            <a:miter/>
          </a:ln>
        </p:spPr>
      </p:pic>
      <p:sp>
        <p:nvSpPr>
          <p:cNvPr id="9" name="矩形"/>
          <p:cNvSpPr>
            <a:spLocks/>
          </p:cNvSpPr>
          <p:nvPr/>
        </p:nvSpPr>
        <p:spPr>
          <a:xfrm rot="0">
            <a:off x="0" y="0"/>
            <a:ext cx="14630401" cy="8229600"/>
          </a:xfrm>
          <a:prstGeom prst="rect"/>
          <a:solidFill>
            <a:srgbClr val="000000">
              <a:alpha val="75000"/>
            </a:srgbClr>
          </a:solidFill>
          <a:ln w="12700" cmpd="sng" cap="flat">
            <a:noFill/>
            <a:prstDash val="solid"/>
            <a:miter/>
          </a:ln>
        </p:spPr>
      </p:sp>
      <p:pic>
        <p:nvPicPr>
          <p:cNvPr id="10" name="图片" descr="preencoded.png"/>
          <p:cNvPicPr>
            <a:picLocks noChangeAspect="1"/>
          </p:cNvPicPr>
          <p:nvPr/>
        </p:nvPicPr>
        <p:blipFill>
          <a:blip r:embed="rId2" cstate="print"/>
          <a:stretch>
            <a:fillRect/>
          </a:stretch>
        </p:blipFill>
        <p:spPr>
          <a:xfrm rot="0">
            <a:off x="0" y="0"/>
            <a:ext cx="14630401" cy="8229600"/>
          </a:xfrm>
          <a:prstGeom prst="rect"/>
          <a:noFill/>
          <a:ln w="12700" cmpd="sng" cap="flat">
            <a:noFill/>
            <a:prstDash val="solid"/>
            <a:miter/>
          </a:ln>
        </p:spPr>
      </p:pic>
      <p:sp>
        <p:nvSpPr>
          <p:cNvPr id="11" name="矩形"/>
          <p:cNvSpPr>
            <a:spLocks/>
          </p:cNvSpPr>
          <p:nvPr/>
        </p:nvSpPr>
        <p:spPr>
          <a:xfrm rot="0">
            <a:off x="0" y="0"/>
            <a:ext cx="14630401" cy="8229600"/>
          </a:xfrm>
          <a:prstGeom prst="rect"/>
          <a:solidFill>
            <a:srgbClr val="000000">
              <a:alpha val="80000"/>
            </a:srgbClr>
          </a:solidFill>
          <a:ln w="12700" cmpd="sng" cap="flat">
            <a:noFill/>
            <a:prstDash val="solid"/>
            <a:miter/>
          </a:ln>
        </p:spPr>
      </p:sp>
      <p:sp>
        <p:nvSpPr>
          <p:cNvPr id="12" name="矩形"/>
          <p:cNvSpPr>
            <a:spLocks/>
          </p:cNvSpPr>
          <p:nvPr/>
        </p:nvSpPr>
        <p:spPr>
          <a:xfrm rot="0">
            <a:off x="1185029" y="1490067"/>
            <a:ext cx="12260223" cy="2903933"/>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7621"/>
              </a:lnSpc>
              <a:spcBef>
                <a:spcPts val="0"/>
              </a:spcBef>
              <a:spcAft>
                <a:spcPts val="0"/>
              </a:spcAft>
              <a:buNone/>
            </a:pPr>
            <a:r>
              <a:rPr lang="en-US" altLang="zh-CN" sz="6097" b="0" i="0" u="none" strike="noStrike" kern="1200" cap="none" spc="0" baseline="0">
                <a:solidFill>
                  <a:srgbClr val="F5F0F0"/>
                </a:solidFill>
                <a:latin typeface="adonis-web" pitchFamily="34" charset="0"/>
                <a:ea typeface="adonis-web" pitchFamily="34" charset="0"/>
                <a:cs typeface="adonis-web" pitchFamily="34" charset="0"/>
              </a:rPr>
              <a:t>Revolutionizing Remote Patient Monitoring with a Mobile Health Website</a:t>
            </a:r>
            <a:endParaRPr lang="zh-CN" altLang="en-US" sz="6097" b="0" i="0" u="none" strike="noStrike" kern="1200" cap="none" spc="0" baseline="0">
              <a:solidFill>
                <a:schemeClr val="tx1"/>
              </a:solidFill>
              <a:latin typeface="Calibri" pitchFamily="0" charset="0"/>
              <a:ea typeface="等线" pitchFamily="0" charset="0"/>
              <a:cs typeface="Calibri" pitchFamily="0" charset="0"/>
            </a:endParaRPr>
          </a:p>
        </p:txBody>
      </p:sp>
      <p:sp>
        <p:nvSpPr>
          <p:cNvPr id="13" name="矩形"/>
          <p:cNvSpPr>
            <a:spLocks/>
          </p:cNvSpPr>
          <p:nvPr/>
        </p:nvSpPr>
        <p:spPr>
          <a:xfrm rot="0">
            <a:off x="1185029" y="4764286"/>
            <a:ext cx="12260223" cy="1975247"/>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3110"/>
              </a:lnSpc>
              <a:spcBef>
                <a:spcPts val="0"/>
              </a:spcBef>
              <a:spcAft>
                <a:spcPts val="0"/>
              </a:spcAft>
              <a:buNone/>
            </a:pPr>
            <a:r>
              <a:rPr lang="en-US" altLang="zh-CN" sz="1944" b="0" i="0" u="none" strike="noStrike" kern="1200" cap="none" spc="0" baseline="0">
                <a:solidFill>
                  <a:srgbClr val="E2E6E9"/>
                </a:solidFill>
                <a:latin typeface="adonis-web" pitchFamily="34" charset="0"/>
                <a:ea typeface="adonis-web" pitchFamily="34" charset="0"/>
                <a:cs typeface="adonis-web" pitchFamily="34" charset="0"/>
              </a:rPr>
              <a:t>In today's fast-paced, interconnected world, the healthcare industry is undergoing a transformative shift towards remote patient monitoring. By leveraging the power of mobile technology, healthcare providers can now deliver personalized, accessible, and efficient care to patients, regardless of their physical location. This document will guide you through the key features, design considerations, and technological integrations necessary to create a mobile health website that revolutionizes remote patient monitoring.</a:t>
            </a:r>
            <a:endParaRPr lang="zh-CN" altLang="en-US" sz="1944"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504548740"/>
      </p:ext>
    </p:extLst>
  </p:cSld>
  <p:clrMapOvr>
    <a:masterClrMapping/>
  </p:clrMapOvr>
</p:sld>
</file>

<file path=ppt/slides/slide2.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pic>
        <p:nvPicPr>
          <p:cNvPr id="17" name="图片" descr="preencoded.png"/>
          <p:cNvPicPr>
            <a:picLocks noChangeAspect="1"/>
          </p:cNvPicPr>
          <p:nvPr/>
        </p:nvPicPr>
        <p:blipFill>
          <a:blip r:embed="rId1" cstate="print"/>
          <a:stretch>
            <a:fillRect/>
          </a:stretch>
        </p:blipFill>
        <p:spPr>
          <a:xfrm rot="0">
            <a:off x="0" y="0"/>
            <a:ext cx="14630401" cy="8229600"/>
          </a:xfrm>
          <a:prstGeom prst="rect"/>
          <a:noFill/>
          <a:ln w="12700" cmpd="sng" cap="flat">
            <a:noFill/>
            <a:prstDash val="solid"/>
            <a:miter/>
          </a:ln>
        </p:spPr>
      </p:pic>
      <p:sp>
        <p:nvSpPr>
          <p:cNvPr id="18" name="矩形"/>
          <p:cNvSpPr>
            <a:spLocks/>
          </p:cNvSpPr>
          <p:nvPr/>
        </p:nvSpPr>
        <p:spPr>
          <a:xfrm rot="0">
            <a:off x="0" y="0"/>
            <a:ext cx="14630401" cy="8229600"/>
          </a:xfrm>
          <a:prstGeom prst="rect"/>
          <a:solidFill>
            <a:srgbClr val="09151A">
              <a:alpha val="75000"/>
            </a:srgbClr>
          </a:solidFill>
          <a:ln w="12700" cmpd="sng" cap="flat">
            <a:noFill/>
            <a:prstDash val="solid"/>
            <a:miter/>
          </a:ln>
        </p:spPr>
      </p:sp>
      <p:pic>
        <p:nvPicPr>
          <p:cNvPr id="19" name="图片" descr="preencoded.png"/>
          <p:cNvPicPr>
            <a:picLocks noChangeAspect="1"/>
          </p:cNvPicPr>
          <p:nvPr/>
        </p:nvPicPr>
        <p:blipFill>
          <a:blip r:embed="rId2" cstate="print"/>
          <a:stretch>
            <a:fillRect/>
          </a:stretch>
        </p:blipFill>
        <p:spPr>
          <a:xfrm rot="0">
            <a:off x="0" y="0"/>
            <a:ext cx="3657600" cy="8229600"/>
          </a:xfrm>
          <a:prstGeom prst="rect"/>
          <a:noFill/>
          <a:ln w="12700" cmpd="sng" cap="flat">
            <a:noFill/>
            <a:prstDash val="solid"/>
            <a:miter/>
          </a:ln>
        </p:spPr>
      </p:pic>
      <p:sp>
        <p:nvSpPr>
          <p:cNvPr id="20" name="矩形"/>
          <p:cNvSpPr>
            <a:spLocks/>
          </p:cNvSpPr>
          <p:nvPr/>
        </p:nvSpPr>
        <p:spPr>
          <a:xfrm rot="0">
            <a:off x="4852868" y="969645"/>
            <a:ext cx="8582144" cy="981788"/>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3866"/>
              </a:lnSpc>
              <a:spcBef>
                <a:spcPts val="0"/>
              </a:spcBef>
              <a:spcAft>
                <a:spcPts val="0"/>
              </a:spcAft>
              <a:buNone/>
            </a:pPr>
            <a:r>
              <a:rPr lang="en-US" altLang="zh-CN" sz="3093" b="0" i="0" u="none" strike="noStrike" kern="1200" cap="none" spc="0" baseline="0">
                <a:solidFill>
                  <a:srgbClr val="F5F0F0"/>
                </a:solidFill>
                <a:latin typeface="adonis-web" pitchFamily="34" charset="0"/>
                <a:ea typeface="adonis-web" pitchFamily="34" charset="0"/>
                <a:cs typeface="adonis-web" pitchFamily="34" charset="0"/>
              </a:rPr>
              <a:t>Key Features of a Mobile Health Website for Remote Patient Monitoring</a:t>
            </a:r>
            <a:endParaRPr lang="zh-CN" altLang="en-US" sz="3093" b="0" i="0" u="none" strike="noStrike" kern="1200" cap="none" spc="0" baseline="0">
              <a:solidFill>
                <a:schemeClr val="tx1"/>
              </a:solidFill>
              <a:latin typeface="Calibri" pitchFamily="0" charset="0"/>
              <a:ea typeface="等线" pitchFamily="0" charset="0"/>
              <a:cs typeface="Calibri" pitchFamily="0" charset="0"/>
            </a:endParaRPr>
          </a:p>
        </p:txBody>
      </p:sp>
      <p:sp>
        <p:nvSpPr>
          <p:cNvPr id="21" name="矩形"/>
          <p:cNvSpPr>
            <a:spLocks/>
          </p:cNvSpPr>
          <p:nvPr/>
        </p:nvSpPr>
        <p:spPr>
          <a:xfrm rot="0">
            <a:off x="4852868" y="2210633"/>
            <a:ext cx="8582144" cy="829747"/>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177"/>
              </a:lnSpc>
              <a:spcBef>
                <a:spcPts val="0"/>
              </a:spcBef>
              <a:spcAft>
                <a:spcPts val="0"/>
              </a:spcAft>
              <a:buNone/>
            </a:pPr>
            <a:r>
              <a:rPr lang="en-US" altLang="zh-CN" sz="1361" b="0" i="0" u="none" strike="noStrike" kern="1200" cap="none" spc="0" baseline="0">
                <a:solidFill>
                  <a:srgbClr val="E2E6E9"/>
                </a:solidFill>
                <a:latin typeface="adonis-web" pitchFamily="34" charset="0"/>
                <a:ea typeface="adonis-web" pitchFamily="34" charset="0"/>
                <a:cs typeface="adonis-web" pitchFamily="34" charset="0"/>
              </a:rPr>
              <a:t>A cutting-edge mobile health website for remote patient monitoring should incorporate a suite of innovative features that empower both patients and healthcare providers. From real-time data tracking and visualization to secure telemedicine integrations, these capabilities are essential for delivering comprehensive, personalized care.</a:t>
            </a:r>
            <a:endParaRPr lang="zh-CN" altLang="en-US" sz="1361" b="0" i="0" u="none" strike="noStrike" kern="1200" cap="none" spc="0" baseline="0">
              <a:solidFill>
                <a:schemeClr val="tx1"/>
              </a:solidFill>
              <a:latin typeface="Calibri" pitchFamily="0" charset="0"/>
              <a:ea typeface="等线" pitchFamily="0" charset="0"/>
              <a:cs typeface="Calibri" pitchFamily="0" charset="0"/>
            </a:endParaRPr>
          </a:p>
        </p:txBody>
      </p:sp>
      <p:sp>
        <p:nvSpPr>
          <p:cNvPr id="22" name="圆角矩形"/>
          <p:cNvSpPr>
            <a:spLocks/>
          </p:cNvSpPr>
          <p:nvPr/>
        </p:nvSpPr>
        <p:spPr>
          <a:xfrm rot="0">
            <a:off x="4852868" y="3429000"/>
            <a:ext cx="388739" cy="388738"/>
          </a:xfrm>
          <a:prstGeom prst="roundRect">
            <a:avLst>
              <a:gd name="adj" fmla="val 20004"/>
            </a:avLst>
          </a:prstGeom>
          <a:solidFill>
            <a:srgbClr val="003180"/>
          </a:solidFill>
          <a:ln w="7620" cmpd="sng" cap="flat">
            <a:solidFill>
              <a:srgbClr val="194A99"/>
            </a:solidFill>
            <a:prstDash val="solid"/>
            <a:round/>
          </a:ln>
        </p:spPr>
      </p:sp>
      <p:sp>
        <p:nvSpPr>
          <p:cNvPr id="23" name="矩形"/>
          <p:cNvSpPr>
            <a:spLocks/>
          </p:cNvSpPr>
          <p:nvPr/>
        </p:nvSpPr>
        <p:spPr>
          <a:xfrm rot="0">
            <a:off x="4982885" y="3505556"/>
            <a:ext cx="128587" cy="235625"/>
          </a:xfrm>
          <a:prstGeom prst="rect"/>
          <a:noFill/>
          <a:ln w="12700" cmpd="sng" cap="flat">
            <a:noFill/>
            <a:prstDash val="solid"/>
            <a:miter/>
          </a:ln>
        </p:spPr>
        <p:txBody>
          <a:bodyPr vert="horz" wrap="none" lIns="91440" tIns="45720" rIns="91440" bIns="45720" anchor="t" anchorCtr="0">
            <a:prstTxWarp prst="textNoShape"/>
          </a:bodyPr>
          <a:lstStyle/>
          <a:p>
            <a:pPr marL="0" indent="0" algn="ctr">
              <a:lnSpc>
                <a:spcPts val="1856"/>
              </a:lnSpc>
              <a:spcBef>
                <a:spcPts val="0"/>
              </a:spcBef>
              <a:spcAft>
                <a:spcPts val="0"/>
              </a:spcAft>
              <a:buNone/>
            </a:pPr>
            <a:r>
              <a:rPr lang="en-US" altLang="zh-CN" sz="1856" b="0" i="0" u="none" strike="noStrike" kern="1200" cap="none" spc="0" baseline="0">
                <a:solidFill>
                  <a:srgbClr val="E2E6E9"/>
                </a:solidFill>
                <a:latin typeface="adonis-web" pitchFamily="34" charset="0"/>
                <a:ea typeface="adonis-web" pitchFamily="34" charset="0"/>
                <a:cs typeface="adonis-web" pitchFamily="34" charset="0"/>
              </a:rPr>
              <a:t>1</a:t>
            </a:r>
            <a:endParaRPr lang="zh-CN" altLang="en-US" sz="1856" b="0" i="0" u="none" strike="noStrike" kern="1200" cap="none" spc="0" baseline="0">
              <a:solidFill>
                <a:schemeClr val="tx1"/>
              </a:solidFill>
              <a:latin typeface="Calibri" pitchFamily="0" charset="0"/>
              <a:ea typeface="等线" pitchFamily="0" charset="0"/>
              <a:cs typeface="Calibri" pitchFamily="0" charset="0"/>
            </a:endParaRPr>
          </a:p>
        </p:txBody>
      </p:sp>
      <p:sp>
        <p:nvSpPr>
          <p:cNvPr id="24" name="矩形"/>
          <p:cNvSpPr>
            <a:spLocks/>
          </p:cNvSpPr>
          <p:nvPr/>
        </p:nvSpPr>
        <p:spPr>
          <a:xfrm rot="0">
            <a:off x="5414367" y="3429000"/>
            <a:ext cx="1963817" cy="245387"/>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1933"/>
              </a:lnSpc>
              <a:spcBef>
                <a:spcPts val="0"/>
              </a:spcBef>
              <a:spcAft>
                <a:spcPts val="0"/>
              </a:spcAft>
              <a:buNone/>
            </a:pPr>
            <a:r>
              <a:rPr lang="en-US" altLang="zh-CN" sz="1546" b="0" i="0" u="none" strike="noStrike" kern="1200" cap="none" spc="0" baseline="0">
                <a:solidFill>
                  <a:srgbClr val="E2E6E9"/>
                </a:solidFill>
                <a:latin typeface="adonis-web" pitchFamily="34" charset="0"/>
                <a:ea typeface="adonis-web" pitchFamily="34" charset="0"/>
                <a:cs typeface="adonis-web" pitchFamily="34" charset="0"/>
              </a:rPr>
              <a:t>Intuitive User Interface</a:t>
            </a:r>
            <a:endParaRPr lang="zh-CN" altLang="en-US" sz="1546" b="0" i="0" u="none" strike="noStrike" kern="1200" cap="none" spc="0" baseline="0">
              <a:solidFill>
                <a:schemeClr val="tx1"/>
              </a:solidFill>
              <a:latin typeface="Calibri" pitchFamily="0" charset="0"/>
              <a:ea typeface="等线" pitchFamily="0" charset="0"/>
              <a:cs typeface="Calibri" pitchFamily="0" charset="0"/>
            </a:endParaRPr>
          </a:p>
        </p:txBody>
      </p:sp>
      <p:sp>
        <p:nvSpPr>
          <p:cNvPr id="25" name="矩形"/>
          <p:cNvSpPr>
            <a:spLocks/>
          </p:cNvSpPr>
          <p:nvPr/>
        </p:nvSpPr>
        <p:spPr>
          <a:xfrm rot="0">
            <a:off x="5414367" y="3777971"/>
            <a:ext cx="3643193" cy="1659492"/>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177"/>
              </a:lnSpc>
              <a:spcBef>
                <a:spcPts val="0"/>
              </a:spcBef>
              <a:spcAft>
                <a:spcPts val="0"/>
              </a:spcAft>
              <a:buNone/>
            </a:pPr>
            <a:r>
              <a:rPr lang="en-US" altLang="zh-CN" sz="1361" b="0" i="0" u="none" strike="noStrike" kern="1200" cap="none" spc="0" baseline="0">
                <a:solidFill>
                  <a:srgbClr val="E2E6E9"/>
                </a:solidFill>
                <a:latin typeface="adonis-web" pitchFamily="34" charset="0"/>
                <a:ea typeface="adonis-web" pitchFamily="34" charset="0"/>
                <a:cs typeface="adonis-web" pitchFamily="34" charset="0"/>
              </a:rPr>
              <a:t>The website should feature a clean, user-friendly design that makes it easy for patients to navigate and access their health information. Intuitive navigation, clear data presentation, and seamless communication channels are key to ensuring a positive user experience.</a:t>
            </a:r>
            <a:endParaRPr lang="zh-CN" altLang="en-US" sz="1361" b="0" i="0" u="none" strike="noStrike" kern="1200" cap="none" spc="0" baseline="0">
              <a:solidFill>
                <a:schemeClr val="tx1"/>
              </a:solidFill>
              <a:latin typeface="Calibri" pitchFamily="0" charset="0"/>
              <a:ea typeface="等线" pitchFamily="0" charset="0"/>
              <a:cs typeface="Calibri" pitchFamily="0" charset="0"/>
            </a:endParaRPr>
          </a:p>
        </p:txBody>
      </p:sp>
      <p:sp>
        <p:nvSpPr>
          <p:cNvPr id="26" name="圆角矩形"/>
          <p:cNvSpPr>
            <a:spLocks/>
          </p:cNvSpPr>
          <p:nvPr/>
        </p:nvSpPr>
        <p:spPr>
          <a:xfrm rot="0">
            <a:off x="9230320" y="3429000"/>
            <a:ext cx="388738" cy="388738"/>
          </a:xfrm>
          <a:prstGeom prst="roundRect">
            <a:avLst>
              <a:gd name="adj" fmla="val 20004"/>
            </a:avLst>
          </a:prstGeom>
          <a:solidFill>
            <a:srgbClr val="003180"/>
          </a:solidFill>
          <a:ln w="7620" cmpd="sng" cap="flat">
            <a:solidFill>
              <a:srgbClr val="194A99"/>
            </a:solidFill>
            <a:prstDash val="solid"/>
            <a:round/>
          </a:ln>
        </p:spPr>
      </p:sp>
      <p:sp>
        <p:nvSpPr>
          <p:cNvPr id="27" name="矩形"/>
          <p:cNvSpPr>
            <a:spLocks/>
          </p:cNvSpPr>
          <p:nvPr/>
        </p:nvSpPr>
        <p:spPr>
          <a:xfrm rot="0">
            <a:off x="9360337" y="3505556"/>
            <a:ext cx="128587" cy="235625"/>
          </a:xfrm>
          <a:prstGeom prst="rect"/>
          <a:noFill/>
          <a:ln w="12700" cmpd="sng" cap="flat">
            <a:noFill/>
            <a:prstDash val="solid"/>
            <a:miter/>
          </a:ln>
        </p:spPr>
        <p:txBody>
          <a:bodyPr vert="horz" wrap="none" lIns="91440" tIns="45720" rIns="91440" bIns="45720" anchor="t" anchorCtr="0">
            <a:prstTxWarp prst="textNoShape"/>
          </a:bodyPr>
          <a:lstStyle/>
          <a:p>
            <a:pPr marL="0" indent="0" algn="ctr">
              <a:lnSpc>
                <a:spcPts val="1856"/>
              </a:lnSpc>
              <a:spcBef>
                <a:spcPts val="0"/>
              </a:spcBef>
              <a:spcAft>
                <a:spcPts val="0"/>
              </a:spcAft>
              <a:buNone/>
            </a:pPr>
            <a:r>
              <a:rPr lang="en-US" altLang="zh-CN" sz="1856" b="0" i="0" u="none" strike="noStrike" kern="1200" cap="none" spc="0" baseline="0">
                <a:solidFill>
                  <a:srgbClr val="E2E6E9"/>
                </a:solidFill>
                <a:latin typeface="adonis-web" pitchFamily="34" charset="0"/>
                <a:ea typeface="adonis-web" pitchFamily="34" charset="0"/>
                <a:cs typeface="adonis-web" pitchFamily="34" charset="0"/>
              </a:rPr>
              <a:t>2</a:t>
            </a:r>
            <a:endParaRPr lang="zh-CN" altLang="en-US" sz="1856" b="0" i="0" u="none" strike="noStrike" kern="1200" cap="none" spc="0" baseline="0">
              <a:solidFill>
                <a:schemeClr val="tx1"/>
              </a:solidFill>
              <a:latin typeface="Calibri" pitchFamily="0" charset="0"/>
              <a:ea typeface="等线" pitchFamily="0" charset="0"/>
              <a:cs typeface="Calibri" pitchFamily="0" charset="0"/>
            </a:endParaRPr>
          </a:p>
        </p:txBody>
      </p:sp>
      <p:sp>
        <p:nvSpPr>
          <p:cNvPr id="28" name="矩形"/>
          <p:cNvSpPr>
            <a:spLocks/>
          </p:cNvSpPr>
          <p:nvPr/>
        </p:nvSpPr>
        <p:spPr>
          <a:xfrm rot="0">
            <a:off x="9791819" y="3429000"/>
            <a:ext cx="2600563" cy="245387"/>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1933"/>
              </a:lnSpc>
              <a:spcBef>
                <a:spcPts val="0"/>
              </a:spcBef>
              <a:spcAft>
                <a:spcPts val="0"/>
              </a:spcAft>
              <a:buNone/>
            </a:pPr>
            <a:r>
              <a:rPr lang="en-US" altLang="zh-CN" sz="1546" b="0" i="0" u="none" strike="noStrike" kern="1200" cap="none" spc="0" baseline="0">
                <a:solidFill>
                  <a:srgbClr val="E2E6E9"/>
                </a:solidFill>
                <a:latin typeface="adonis-web" pitchFamily="34" charset="0"/>
                <a:ea typeface="adonis-web" pitchFamily="34" charset="0"/>
                <a:cs typeface="adonis-web" pitchFamily="34" charset="0"/>
              </a:rPr>
              <a:t>Remote Monitoring Capabilities</a:t>
            </a:r>
            <a:endParaRPr lang="zh-CN" altLang="en-US" sz="1546" b="0" i="0" u="none" strike="noStrike" kern="1200" cap="none" spc="0" baseline="0">
              <a:solidFill>
                <a:schemeClr val="tx1"/>
              </a:solidFill>
              <a:latin typeface="Calibri" pitchFamily="0" charset="0"/>
              <a:ea typeface="等线" pitchFamily="0" charset="0"/>
              <a:cs typeface="Calibri" pitchFamily="0" charset="0"/>
            </a:endParaRPr>
          </a:p>
        </p:txBody>
      </p:sp>
      <p:sp>
        <p:nvSpPr>
          <p:cNvPr id="29" name="矩形"/>
          <p:cNvSpPr>
            <a:spLocks/>
          </p:cNvSpPr>
          <p:nvPr/>
        </p:nvSpPr>
        <p:spPr>
          <a:xfrm rot="0">
            <a:off x="9791819" y="3777971"/>
            <a:ext cx="3643193" cy="1936075"/>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177"/>
              </a:lnSpc>
              <a:spcBef>
                <a:spcPts val="0"/>
              </a:spcBef>
              <a:spcAft>
                <a:spcPts val="0"/>
              </a:spcAft>
              <a:buNone/>
            </a:pPr>
            <a:r>
              <a:rPr lang="en-US" altLang="zh-CN" sz="1361" b="0" i="0" u="none" strike="noStrike" kern="1200" cap="none" spc="0" baseline="0">
                <a:solidFill>
                  <a:srgbClr val="E2E6E9"/>
                </a:solidFill>
                <a:latin typeface="adonis-web" pitchFamily="34" charset="0"/>
                <a:ea typeface="adonis-web" pitchFamily="34" charset="0"/>
                <a:cs typeface="adonis-web" pitchFamily="34" charset="0"/>
              </a:rPr>
              <a:t>Integrating with a variety of medical devices and sensors, the website should enable patients to track and share their vital signs, symptoms, and other health data in real-time. This empowers patients to play a more active role in their care while providing healthcare providers with valuable insights.</a:t>
            </a:r>
            <a:endParaRPr lang="zh-CN" altLang="en-US" sz="1361" b="0" i="0" u="none" strike="noStrike" kern="1200" cap="none" spc="0" baseline="0">
              <a:solidFill>
                <a:schemeClr val="tx1"/>
              </a:solidFill>
              <a:latin typeface="Calibri" pitchFamily="0" charset="0"/>
              <a:ea typeface="等线" pitchFamily="0" charset="0"/>
              <a:cs typeface="Calibri" pitchFamily="0" charset="0"/>
            </a:endParaRPr>
          </a:p>
        </p:txBody>
      </p:sp>
      <p:sp>
        <p:nvSpPr>
          <p:cNvPr id="30" name="圆角矩形"/>
          <p:cNvSpPr>
            <a:spLocks/>
          </p:cNvSpPr>
          <p:nvPr/>
        </p:nvSpPr>
        <p:spPr>
          <a:xfrm rot="0">
            <a:off x="4852868" y="6081117"/>
            <a:ext cx="388739" cy="388738"/>
          </a:xfrm>
          <a:prstGeom prst="roundRect">
            <a:avLst>
              <a:gd name="adj" fmla="val 20004"/>
            </a:avLst>
          </a:prstGeom>
          <a:solidFill>
            <a:srgbClr val="003180"/>
          </a:solidFill>
          <a:ln w="7620" cmpd="sng" cap="flat">
            <a:solidFill>
              <a:srgbClr val="194A99"/>
            </a:solidFill>
            <a:prstDash val="solid"/>
            <a:round/>
          </a:ln>
        </p:spPr>
      </p:sp>
      <p:sp>
        <p:nvSpPr>
          <p:cNvPr id="31" name="矩形"/>
          <p:cNvSpPr>
            <a:spLocks/>
          </p:cNvSpPr>
          <p:nvPr/>
        </p:nvSpPr>
        <p:spPr>
          <a:xfrm rot="0">
            <a:off x="4982885" y="6157674"/>
            <a:ext cx="128587" cy="235625"/>
          </a:xfrm>
          <a:prstGeom prst="rect"/>
          <a:noFill/>
          <a:ln w="12700" cmpd="sng" cap="flat">
            <a:noFill/>
            <a:prstDash val="solid"/>
            <a:miter/>
          </a:ln>
        </p:spPr>
        <p:txBody>
          <a:bodyPr vert="horz" wrap="none" lIns="91440" tIns="45720" rIns="91440" bIns="45720" anchor="t" anchorCtr="0">
            <a:prstTxWarp prst="textNoShape"/>
          </a:bodyPr>
          <a:lstStyle/>
          <a:p>
            <a:pPr marL="0" indent="0" algn="ctr">
              <a:lnSpc>
                <a:spcPts val="1856"/>
              </a:lnSpc>
              <a:spcBef>
                <a:spcPts val="0"/>
              </a:spcBef>
              <a:spcAft>
                <a:spcPts val="0"/>
              </a:spcAft>
              <a:buNone/>
            </a:pPr>
            <a:r>
              <a:rPr lang="en-US" altLang="zh-CN" sz="1856" b="0" i="0" u="none" strike="noStrike" kern="1200" cap="none" spc="0" baseline="0">
                <a:solidFill>
                  <a:srgbClr val="E2E6E9"/>
                </a:solidFill>
                <a:latin typeface="adonis-web" pitchFamily="34" charset="0"/>
                <a:ea typeface="adonis-web" pitchFamily="34" charset="0"/>
                <a:cs typeface="adonis-web" pitchFamily="34" charset="0"/>
              </a:rPr>
              <a:t>3</a:t>
            </a:r>
            <a:endParaRPr lang="zh-CN" altLang="en-US" sz="1856" b="0" i="0" u="none" strike="noStrike" kern="1200" cap="none" spc="0" baseline="0">
              <a:solidFill>
                <a:schemeClr val="tx1"/>
              </a:solidFill>
              <a:latin typeface="Calibri" pitchFamily="0" charset="0"/>
              <a:ea typeface="等线" pitchFamily="0" charset="0"/>
              <a:cs typeface="Calibri" pitchFamily="0" charset="0"/>
            </a:endParaRPr>
          </a:p>
        </p:txBody>
      </p:sp>
      <p:sp>
        <p:nvSpPr>
          <p:cNvPr id="32" name="矩形"/>
          <p:cNvSpPr>
            <a:spLocks/>
          </p:cNvSpPr>
          <p:nvPr/>
        </p:nvSpPr>
        <p:spPr>
          <a:xfrm rot="0">
            <a:off x="5414367" y="6081117"/>
            <a:ext cx="1971436" cy="245388"/>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1933"/>
              </a:lnSpc>
              <a:spcBef>
                <a:spcPts val="0"/>
              </a:spcBef>
              <a:spcAft>
                <a:spcPts val="0"/>
              </a:spcAft>
              <a:buNone/>
            </a:pPr>
            <a:r>
              <a:rPr lang="en-US" altLang="zh-CN" sz="1546" b="0" i="0" u="none" strike="noStrike" kern="1200" cap="none" spc="0" baseline="0">
                <a:solidFill>
                  <a:srgbClr val="E2E6E9"/>
                </a:solidFill>
                <a:latin typeface="adonis-web" pitchFamily="34" charset="0"/>
                <a:ea typeface="adonis-web" pitchFamily="34" charset="0"/>
                <a:cs typeface="adonis-web" pitchFamily="34" charset="0"/>
              </a:rPr>
              <a:t>Personalized Care Plans</a:t>
            </a:r>
            <a:endParaRPr lang="zh-CN" altLang="en-US" sz="1546" b="0" i="0" u="none" strike="noStrike" kern="1200" cap="none" spc="0" baseline="0">
              <a:solidFill>
                <a:schemeClr val="tx1"/>
              </a:solidFill>
              <a:latin typeface="Calibri" pitchFamily="0" charset="0"/>
              <a:ea typeface="等线" pitchFamily="0" charset="0"/>
              <a:cs typeface="Calibri" pitchFamily="0" charset="0"/>
            </a:endParaRPr>
          </a:p>
        </p:txBody>
      </p:sp>
      <p:sp>
        <p:nvSpPr>
          <p:cNvPr id="33" name="矩形"/>
          <p:cNvSpPr>
            <a:spLocks/>
          </p:cNvSpPr>
          <p:nvPr/>
        </p:nvSpPr>
        <p:spPr>
          <a:xfrm rot="0">
            <a:off x="5414367" y="6430089"/>
            <a:ext cx="8020645" cy="829747"/>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177"/>
              </a:lnSpc>
              <a:spcBef>
                <a:spcPts val="0"/>
              </a:spcBef>
              <a:spcAft>
                <a:spcPts val="0"/>
              </a:spcAft>
              <a:buNone/>
            </a:pPr>
            <a:r>
              <a:rPr lang="en-US" altLang="zh-CN" sz="1361" b="0" i="0" u="none" strike="noStrike" kern="1200" cap="none" spc="0" baseline="0">
                <a:solidFill>
                  <a:srgbClr val="E2E6E9"/>
                </a:solidFill>
                <a:latin typeface="adonis-web" pitchFamily="34" charset="0"/>
                <a:ea typeface="adonis-web" pitchFamily="34" charset="0"/>
                <a:cs typeface="adonis-web" pitchFamily="34" charset="0"/>
              </a:rPr>
              <a:t>The website should allow healthcare providers to customize care plans and treatment recommendations based on each patient's unique health profile and needs. This personalized approach helps to ensure that patients receive the most effective and tailored care possible.</a:t>
            </a:r>
            <a:endParaRPr lang="zh-CN" altLang="en-US" sz="1361"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693471206"/>
      </p:ext>
    </p:extLst>
  </p:cSld>
  <p:clrMapOvr>
    <a:masterClrMapping/>
  </p:clrMapOvr>
</p:sld>
</file>

<file path=ppt/slides/slide3.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pic>
        <p:nvPicPr>
          <p:cNvPr id="37" name="图片" descr="preencoded.png"/>
          <p:cNvPicPr>
            <a:picLocks noChangeAspect="1"/>
          </p:cNvPicPr>
          <p:nvPr/>
        </p:nvPicPr>
        <p:blipFill>
          <a:blip r:embed="rId1" cstate="print"/>
          <a:stretch>
            <a:fillRect/>
          </a:stretch>
        </p:blipFill>
        <p:spPr>
          <a:xfrm rot="0">
            <a:off x="0" y="0"/>
            <a:ext cx="14630401" cy="8229600"/>
          </a:xfrm>
          <a:prstGeom prst="rect"/>
          <a:noFill/>
          <a:ln w="12700" cmpd="sng" cap="flat">
            <a:noFill/>
            <a:prstDash val="solid"/>
            <a:miter/>
          </a:ln>
        </p:spPr>
      </p:pic>
      <p:sp>
        <p:nvSpPr>
          <p:cNvPr id="38" name="矩形"/>
          <p:cNvSpPr>
            <a:spLocks/>
          </p:cNvSpPr>
          <p:nvPr/>
        </p:nvSpPr>
        <p:spPr>
          <a:xfrm rot="0">
            <a:off x="0" y="0"/>
            <a:ext cx="14630401" cy="8229600"/>
          </a:xfrm>
          <a:prstGeom prst="rect"/>
          <a:solidFill>
            <a:srgbClr val="09151A">
              <a:alpha val="75000"/>
            </a:srgbClr>
          </a:solidFill>
          <a:ln w="12700" cmpd="sng" cap="flat">
            <a:noFill/>
            <a:prstDash val="solid"/>
            <a:miter/>
          </a:ln>
        </p:spPr>
      </p:sp>
      <p:sp>
        <p:nvSpPr>
          <p:cNvPr id="39" name="矩形"/>
          <p:cNvSpPr>
            <a:spLocks/>
          </p:cNvSpPr>
          <p:nvPr/>
        </p:nvSpPr>
        <p:spPr>
          <a:xfrm rot="0">
            <a:off x="2179082" y="569476"/>
            <a:ext cx="8056839" cy="587693"/>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4627"/>
              </a:lnSpc>
              <a:spcBef>
                <a:spcPts val="0"/>
              </a:spcBef>
              <a:spcAft>
                <a:spcPts val="0"/>
              </a:spcAft>
              <a:buNone/>
            </a:pPr>
            <a:r>
              <a:rPr lang="en-US" altLang="zh-CN" sz="3702" b="0" i="0" u="none" strike="noStrike" kern="1200" cap="none" spc="0" baseline="0">
                <a:solidFill>
                  <a:srgbClr val="F5F0F0"/>
                </a:solidFill>
                <a:latin typeface="adonis-web" pitchFamily="34" charset="0"/>
                <a:ea typeface="adonis-web" pitchFamily="34" charset="0"/>
                <a:cs typeface="adonis-web" pitchFamily="34" charset="0"/>
              </a:rPr>
              <a:t>Designing for a User-Friendly Experience</a:t>
            </a:r>
            <a:endParaRPr lang="zh-CN" altLang="en-US" sz="3702" b="0" i="0" u="none" strike="noStrike" kern="1200" cap="none" spc="0" baseline="0">
              <a:solidFill>
                <a:schemeClr val="tx1"/>
              </a:solidFill>
              <a:latin typeface="Calibri" pitchFamily="0" charset="0"/>
              <a:ea typeface="等线" pitchFamily="0" charset="0"/>
              <a:cs typeface="Calibri" pitchFamily="0" charset="0"/>
            </a:endParaRPr>
          </a:p>
        </p:txBody>
      </p:sp>
      <p:sp>
        <p:nvSpPr>
          <p:cNvPr id="40" name="矩形"/>
          <p:cNvSpPr>
            <a:spLocks/>
          </p:cNvSpPr>
          <p:nvPr/>
        </p:nvSpPr>
        <p:spPr>
          <a:xfrm rot="0">
            <a:off x="2179082" y="1570792"/>
            <a:ext cx="10272235" cy="1323499"/>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606"/>
              </a:lnSpc>
              <a:spcBef>
                <a:spcPts val="0"/>
              </a:spcBef>
              <a:spcAft>
                <a:spcPts val="0"/>
              </a:spcAft>
              <a:buNone/>
            </a:pPr>
            <a:r>
              <a:rPr lang="en-US" altLang="zh-CN" sz="1629" b="0" i="0" u="none" strike="noStrike" kern="1200" cap="none" spc="0" baseline="0">
                <a:solidFill>
                  <a:srgbClr val="E2E6E9"/>
                </a:solidFill>
                <a:latin typeface="adonis-web" pitchFamily="34" charset="0"/>
                <a:ea typeface="adonis-web" pitchFamily="34" charset="0"/>
                <a:cs typeface="adonis-web" pitchFamily="34" charset="0"/>
              </a:rPr>
              <a:t>Crafting a user-friendly mobile health website is crucial for driving patient engagement and fostering trust in the remote patient monitoring system. By prioritizing intuitive navigation, clear information architecture, and accessible features, healthcare providers can create a seamless experience that encourages patients to actively participate in their care.</a:t>
            </a:r>
            <a:endParaRPr lang="zh-CN" altLang="en-US" sz="1629" b="0" i="0" u="none" strike="noStrike" kern="1200" cap="none" spc="0" baseline="0">
              <a:solidFill>
                <a:schemeClr val="tx1"/>
              </a:solidFill>
              <a:latin typeface="Calibri" pitchFamily="0" charset="0"/>
              <a:ea typeface="等线" pitchFamily="0" charset="0"/>
              <a:cs typeface="Calibri" pitchFamily="0" charset="0"/>
            </a:endParaRPr>
          </a:p>
        </p:txBody>
      </p:sp>
      <p:sp>
        <p:nvSpPr>
          <p:cNvPr id="41" name="矩形"/>
          <p:cNvSpPr>
            <a:spLocks/>
          </p:cNvSpPr>
          <p:nvPr/>
        </p:nvSpPr>
        <p:spPr>
          <a:xfrm rot="0">
            <a:off x="2179082" y="3333749"/>
            <a:ext cx="2350651" cy="293727"/>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2314"/>
              </a:lnSpc>
              <a:spcBef>
                <a:spcPts val="0"/>
              </a:spcBef>
              <a:spcAft>
                <a:spcPts val="0"/>
              </a:spcAft>
              <a:buNone/>
            </a:pPr>
            <a:r>
              <a:rPr lang="en-US" altLang="zh-CN" sz="1851" b="0" i="0" u="none" strike="noStrike" kern="1200" cap="none" spc="0" baseline="0">
                <a:solidFill>
                  <a:srgbClr val="F5F0F0"/>
                </a:solidFill>
                <a:latin typeface="adonis-web" pitchFamily="34" charset="0"/>
                <a:ea typeface="adonis-web" pitchFamily="34" charset="0"/>
                <a:cs typeface="adonis-web" pitchFamily="34" charset="0"/>
              </a:rPr>
              <a:t>Intuitive Navigation</a:t>
            </a:r>
            <a:endParaRPr lang="zh-CN" altLang="en-US" sz="1851" b="0" i="0" u="none" strike="noStrike" kern="1200" cap="none" spc="0" baseline="0">
              <a:solidFill>
                <a:schemeClr val="tx1"/>
              </a:solidFill>
              <a:latin typeface="Calibri" pitchFamily="0" charset="0"/>
              <a:ea typeface="等线" pitchFamily="0" charset="0"/>
              <a:cs typeface="Calibri" pitchFamily="0" charset="0"/>
            </a:endParaRPr>
          </a:p>
        </p:txBody>
      </p:sp>
      <p:sp>
        <p:nvSpPr>
          <p:cNvPr id="42" name="矩形"/>
          <p:cNvSpPr>
            <a:spLocks/>
          </p:cNvSpPr>
          <p:nvPr/>
        </p:nvSpPr>
        <p:spPr>
          <a:xfrm rot="0">
            <a:off x="2179082" y="3834288"/>
            <a:ext cx="3087290" cy="3639621"/>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606"/>
              </a:lnSpc>
              <a:spcBef>
                <a:spcPts val="0"/>
              </a:spcBef>
              <a:spcAft>
                <a:spcPts val="0"/>
              </a:spcAft>
              <a:buNone/>
            </a:pPr>
            <a:r>
              <a:rPr lang="en-US" altLang="zh-CN" sz="1629" b="0" i="0" u="none" strike="noStrike" kern="1200" cap="none" spc="0" baseline="0">
                <a:solidFill>
                  <a:srgbClr val="E2E6E9"/>
                </a:solidFill>
                <a:latin typeface="adonis-web" pitchFamily="34" charset="0"/>
                <a:ea typeface="adonis-web" pitchFamily="34" charset="0"/>
                <a:cs typeface="adonis-web" pitchFamily="34" charset="0"/>
              </a:rPr>
              <a:t>The website's navigation should be straightforward and easy to understand, with clear labeling and hierarchical organization of content. Patients should be able to quickly find the information and features they need, whether it's accessing their health data, communicating with their healthcare team, or scheduling appointments.</a:t>
            </a:r>
            <a:endParaRPr lang="zh-CN" altLang="en-US" sz="1629" b="0" i="0" u="none" strike="noStrike" kern="1200" cap="none" spc="0" baseline="0">
              <a:solidFill>
                <a:schemeClr val="tx1"/>
              </a:solidFill>
              <a:latin typeface="Calibri" pitchFamily="0" charset="0"/>
              <a:ea typeface="等线" pitchFamily="0" charset="0"/>
              <a:cs typeface="Calibri" pitchFamily="0" charset="0"/>
            </a:endParaRPr>
          </a:p>
        </p:txBody>
      </p:sp>
      <p:sp>
        <p:nvSpPr>
          <p:cNvPr id="43" name="矩形"/>
          <p:cNvSpPr>
            <a:spLocks/>
          </p:cNvSpPr>
          <p:nvPr/>
        </p:nvSpPr>
        <p:spPr>
          <a:xfrm rot="0">
            <a:off x="5778579" y="3333749"/>
            <a:ext cx="2350651" cy="293727"/>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2314"/>
              </a:lnSpc>
              <a:spcBef>
                <a:spcPts val="0"/>
              </a:spcBef>
              <a:spcAft>
                <a:spcPts val="0"/>
              </a:spcAft>
              <a:buNone/>
            </a:pPr>
            <a:r>
              <a:rPr lang="en-US" altLang="zh-CN" sz="1851" b="0" i="0" u="none" strike="noStrike" kern="1200" cap="none" spc="0" baseline="0">
                <a:solidFill>
                  <a:srgbClr val="F5F0F0"/>
                </a:solidFill>
                <a:latin typeface="adonis-web" pitchFamily="34" charset="0"/>
                <a:ea typeface="adonis-web" pitchFamily="34" charset="0"/>
                <a:cs typeface="adonis-web" pitchFamily="34" charset="0"/>
              </a:rPr>
              <a:t>Visual Clarity</a:t>
            </a:r>
            <a:endParaRPr lang="zh-CN" altLang="en-US" sz="1851" b="0" i="0" u="none" strike="noStrike" kern="1200" cap="none" spc="0" baseline="0">
              <a:solidFill>
                <a:schemeClr val="tx1"/>
              </a:solidFill>
              <a:latin typeface="Calibri" pitchFamily="0" charset="0"/>
              <a:ea typeface="等线" pitchFamily="0" charset="0"/>
              <a:cs typeface="Calibri" pitchFamily="0" charset="0"/>
            </a:endParaRPr>
          </a:p>
        </p:txBody>
      </p:sp>
      <p:sp>
        <p:nvSpPr>
          <p:cNvPr id="44" name="矩形"/>
          <p:cNvSpPr>
            <a:spLocks/>
          </p:cNvSpPr>
          <p:nvPr/>
        </p:nvSpPr>
        <p:spPr>
          <a:xfrm rot="0">
            <a:off x="5778579" y="3834288"/>
            <a:ext cx="3087291" cy="2977871"/>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606"/>
              </a:lnSpc>
              <a:spcBef>
                <a:spcPts val="0"/>
              </a:spcBef>
              <a:spcAft>
                <a:spcPts val="0"/>
              </a:spcAft>
              <a:buNone/>
            </a:pPr>
            <a:r>
              <a:rPr lang="en-US" altLang="zh-CN" sz="1629" b="0" i="0" u="none" strike="noStrike" kern="1200" cap="none" spc="0" baseline="0">
                <a:solidFill>
                  <a:srgbClr val="E2E6E9"/>
                </a:solidFill>
                <a:latin typeface="adonis-web" pitchFamily="34" charset="0"/>
                <a:ea typeface="adonis-web" pitchFamily="34" charset="0"/>
                <a:cs typeface="adonis-web" pitchFamily="34" charset="0"/>
              </a:rPr>
              <a:t>The website's design should prioritize clear and concise data visualization, with intuitive graphs, charts, and dashboards that help patients understand their health status at a glance. The use of color, typography, and layout should enhance readability and comprehension.</a:t>
            </a:r>
            <a:endParaRPr lang="zh-CN" altLang="en-US" sz="1629" b="0" i="0" u="none" strike="noStrike" kern="1200" cap="none" spc="0" baseline="0">
              <a:solidFill>
                <a:schemeClr val="tx1"/>
              </a:solidFill>
              <a:latin typeface="Calibri" pitchFamily="0" charset="0"/>
              <a:ea typeface="等线" pitchFamily="0" charset="0"/>
              <a:cs typeface="Calibri" pitchFamily="0" charset="0"/>
            </a:endParaRPr>
          </a:p>
        </p:txBody>
      </p:sp>
      <p:sp>
        <p:nvSpPr>
          <p:cNvPr id="45" name="矩形"/>
          <p:cNvSpPr>
            <a:spLocks/>
          </p:cNvSpPr>
          <p:nvPr/>
        </p:nvSpPr>
        <p:spPr>
          <a:xfrm rot="0">
            <a:off x="9378077" y="3333749"/>
            <a:ext cx="2350651" cy="293727"/>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2314"/>
              </a:lnSpc>
              <a:spcBef>
                <a:spcPts val="0"/>
              </a:spcBef>
              <a:spcAft>
                <a:spcPts val="0"/>
              </a:spcAft>
              <a:buNone/>
            </a:pPr>
            <a:r>
              <a:rPr lang="en-US" altLang="zh-CN" sz="1851" b="0" i="0" u="none" strike="noStrike" kern="1200" cap="none" spc="0" baseline="0">
                <a:solidFill>
                  <a:srgbClr val="F5F0F0"/>
                </a:solidFill>
                <a:latin typeface="adonis-web" pitchFamily="34" charset="0"/>
                <a:ea typeface="adonis-web" pitchFamily="34" charset="0"/>
                <a:cs typeface="adonis-web" pitchFamily="34" charset="0"/>
              </a:rPr>
              <a:t>Accessibility Features</a:t>
            </a:r>
            <a:endParaRPr lang="zh-CN" altLang="en-US" sz="1851" b="0" i="0" u="none" strike="noStrike" kern="1200" cap="none" spc="0" baseline="0">
              <a:solidFill>
                <a:schemeClr val="tx1"/>
              </a:solidFill>
              <a:latin typeface="Calibri" pitchFamily="0" charset="0"/>
              <a:ea typeface="等线" pitchFamily="0" charset="0"/>
              <a:cs typeface="Calibri" pitchFamily="0" charset="0"/>
            </a:endParaRPr>
          </a:p>
        </p:txBody>
      </p:sp>
      <p:sp>
        <p:nvSpPr>
          <p:cNvPr id="46" name="矩形"/>
          <p:cNvSpPr>
            <a:spLocks/>
          </p:cNvSpPr>
          <p:nvPr/>
        </p:nvSpPr>
        <p:spPr>
          <a:xfrm rot="0">
            <a:off x="9378077" y="3834288"/>
            <a:ext cx="3087290" cy="2977871"/>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606"/>
              </a:lnSpc>
              <a:spcBef>
                <a:spcPts val="0"/>
              </a:spcBef>
              <a:spcAft>
                <a:spcPts val="0"/>
              </a:spcAft>
              <a:buNone/>
            </a:pPr>
            <a:r>
              <a:rPr lang="en-US" altLang="zh-CN" sz="1629" b="0" i="0" u="none" strike="noStrike" kern="1200" cap="none" spc="0" baseline="0">
                <a:solidFill>
                  <a:srgbClr val="E2E6E9"/>
                </a:solidFill>
                <a:latin typeface="adonis-web" pitchFamily="34" charset="0"/>
                <a:ea typeface="adonis-web" pitchFamily="34" charset="0"/>
                <a:cs typeface="adonis-web" pitchFamily="34" charset="0"/>
              </a:rPr>
              <a:t>To ensure an inclusive user experience, the website should incorporate accessibility features such as adjustable text sizes, high-contrast modes, and support for screen readers. This ensures that patients of all abilities can seamlessly navigate and interact with the platform.</a:t>
            </a:r>
            <a:endParaRPr lang="zh-CN" altLang="en-US" sz="1629"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963975487"/>
      </p:ext>
    </p:extLst>
  </p:cSld>
  <p:clrMapOvr>
    <a:masterClrMapping/>
  </p:clrMapOvr>
</p:sld>
</file>

<file path=ppt/slides/slide4.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pic>
        <p:nvPicPr>
          <p:cNvPr id="50" name="图片" descr="preencoded.png"/>
          <p:cNvPicPr>
            <a:picLocks noChangeAspect="1"/>
          </p:cNvPicPr>
          <p:nvPr/>
        </p:nvPicPr>
        <p:blipFill>
          <a:blip r:embed="rId1" cstate="print"/>
          <a:stretch>
            <a:fillRect/>
          </a:stretch>
        </p:blipFill>
        <p:spPr>
          <a:xfrm rot="0">
            <a:off x="0" y="0"/>
            <a:ext cx="14630401" cy="8229600"/>
          </a:xfrm>
          <a:prstGeom prst="rect"/>
          <a:noFill/>
          <a:ln w="12700" cmpd="sng" cap="flat">
            <a:noFill/>
            <a:prstDash val="solid"/>
            <a:miter/>
          </a:ln>
        </p:spPr>
      </p:pic>
      <p:sp>
        <p:nvSpPr>
          <p:cNvPr id="51" name="矩形"/>
          <p:cNvSpPr>
            <a:spLocks/>
          </p:cNvSpPr>
          <p:nvPr/>
        </p:nvSpPr>
        <p:spPr>
          <a:xfrm rot="0">
            <a:off x="0" y="0"/>
            <a:ext cx="14630401" cy="8659773"/>
          </a:xfrm>
          <a:prstGeom prst="rect"/>
          <a:solidFill>
            <a:srgbClr val="09151A">
              <a:alpha val="75000"/>
            </a:srgbClr>
          </a:solidFill>
          <a:ln w="12700" cmpd="sng" cap="flat">
            <a:noFill/>
            <a:prstDash val="solid"/>
            <a:miter/>
          </a:ln>
        </p:spPr>
      </p:sp>
      <p:sp>
        <p:nvSpPr>
          <p:cNvPr id="52" name="矩形"/>
          <p:cNvSpPr>
            <a:spLocks/>
          </p:cNvSpPr>
          <p:nvPr/>
        </p:nvSpPr>
        <p:spPr>
          <a:xfrm rot="0">
            <a:off x="3024068" y="475178"/>
            <a:ext cx="7461171" cy="490895"/>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3866"/>
              </a:lnSpc>
              <a:spcBef>
                <a:spcPts val="0"/>
              </a:spcBef>
              <a:spcAft>
                <a:spcPts val="0"/>
              </a:spcAft>
              <a:buNone/>
            </a:pPr>
            <a:r>
              <a:rPr lang="en-US" altLang="zh-CN" sz="3093" b="0" i="0" u="none" strike="noStrike" kern="1200" cap="none" spc="0" baseline="0">
                <a:solidFill>
                  <a:srgbClr val="F5F0F0"/>
                </a:solidFill>
                <a:latin typeface="adonis-web" pitchFamily="34" charset="0"/>
                <a:ea typeface="adonis-web" pitchFamily="34" charset="0"/>
                <a:cs typeface="adonis-web" pitchFamily="34" charset="0"/>
              </a:rPr>
              <a:t>Integrating with Medical Devices and Sensors</a:t>
            </a:r>
            <a:endParaRPr lang="zh-CN" altLang="en-US" sz="3093" b="0" i="0" u="none" strike="noStrike" kern="1200" cap="none" spc="0" baseline="0">
              <a:solidFill>
                <a:schemeClr val="tx1"/>
              </a:solidFill>
              <a:latin typeface="Calibri" pitchFamily="0" charset="0"/>
              <a:ea typeface="等线" pitchFamily="0" charset="0"/>
              <a:cs typeface="Calibri" pitchFamily="0" charset="0"/>
            </a:endParaRPr>
          </a:p>
        </p:txBody>
      </p:sp>
      <p:sp>
        <p:nvSpPr>
          <p:cNvPr id="53" name="矩形"/>
          <p:cNvSpPr>
            <a:spLocks/>
          </p:cNvSpPr>
          <p:nvPr/>
        </p:nvSpPr>
        <p:spPr>
          <a:xfrm rot="0">
            <a:off x="3024068" y="1311712"/>
            <a:ext cx="8582144" cy="829747"/>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177"/>
              </a:lnSpc>
              <a:spcBef>
                <a:spcPts val="0"/>
              </a:spcBef>
              <a:spcAft>
                <a:spcPts val="0"/>
              </a:spcAft>
              <a:buNone/>
            </a:pPr>
            <a:r>
              <a:rPr lang="en-US" altLang="zh-CN" sz="1361" b="0" i="0" u="none" strike="noStrike" kern="1200" cap="none" spc="0" baseline="0">
                <a:solidFill>
                  <a:srgbClr val="E2E6E9"/>
                </a:solidFill>
                <a:latin typeface="adonis-web" pitchFamily="34" charset="0"/>
                <a:ea typeface="adonis-web" pitchFamily="34" charset="0"/>
                <a:cs typeface="adonis-web" pitchFamily="34" charset="0"/>
              </a:rPr>
              <a:t>Seamless integration with a variety of medical devices and sensors is a crucial component of a comprehensive remote patient monitoring system. By enabling the secure and seamless transfer of patient data, the mobile health website can provide healthcare providers with real-time insights to inform personalized care plans and treatment decisions.</a:t>
            </a:r>
            <a:endParaRPr lang="zh-CN" altLang="en-US" sz="1361" b="0" i="0" u="none" strike="noStrike" kern="1200" cap="none" spc="0" baseline="0">
              <a:solidFill>
                <a:schemeClr val="tx1"/>
              </a:solidFill>
              <a:latin typeface="Calibri" pitchFamily="0" charset="0"/>
              <a:ea typeface="等线" pitchFamily="0" charset="0"/>
              <a:cs typeface="Calibri" pitchFamily="0" charset="0"/>
            </a:endParaRPr>
          </a:p>
        </p:txBody>
      </p:sp>
      <p:sp>
        <p:nvSpPr>
          <p:cNvPr id="54" name="圆角矩形"/>
          <p:cNvSpPr>
            <a:spLocks/>
          </p:cNvSpPr>
          <p:nvPr/>
        </p:nvSpPr>
        <p:spPr>
          <a:xfrm rot="0">
            <a:off x="7297817" y="2335768"/>
            <a:ext cx="34528" cy="5848826"/>
          </a:xfrm>
          <a:prstGeom prst="roundRect">
            <a:avLst>
              <a:gd name="adj" fmla="val 225236"/>
            </a:avLst>
          </a:prstGeom>
          <a:solidFill>
            <a:srgbClr val="194A99"/>
          </a:solidFill>
          <a:ln w="12700" cmpd="sng" cap="flat">
            <a:noFill/>
            <a:prstDash val="solid"/>
            <a:miter/>
          </a:ln>
        </p:spPr>
      </p:sp>
      <p:sp>
        <p:nvSpPr>
          <p:cNvPr id="55" name="圆角矩形"/>
          <p:cNvSpPr>
            <a:spLocks/>
          </p:cNvSpPr>
          <p:nvPr/>
        </p:nvSpPr>
        <p:spPr>
          <a:xfrm rot="0">
            <a:off x="6515874" y="2707124"/>
            <a:ext cx="604837" cy="34527"/>
          </a:xfrm>
          <a:prstGeom prst="roundRect">
            <a:avLst>
              <a:gd name="adj" fmla="val 225236"/>
            </a:avLst>
          </a:prstGeom>
          <a:solidFill>
            <a:srgbClr val="194A99"/>
          </a:solidFill>
          <a:ln w="12700" cmpd="sng" cap="flat">
            <a:noFill/>
            <a:prstDash val="solid"/>
            <a:miter/>
          </a:ln>
        </p:spPr>
      </p:sp>
      <p:sp>
        <p:nvSpPr>
          <p:cNvPr id="56" name="圆角矩形"/>
          <p:cNvSpPr>
            <a:spLocks/>
          </p:cNvSpPr>
          <p:nvPr/>
        </p:nvSpPr>
        <p:spPr>
          <a:xfrm rot="0">
            <a:off x="7120711" y="2530078"/>
            <a:ext cx="388738" cy="388738"/>
          </a:xfrm>
          <a:prstGeom prst="roundRect">
            <a:avLst>
              <a:gd name="adj" fmla="val 20004"/>
            </a:avLst>
          </a:prstGeom>
          <a:solidFill>
            <a:srgbClr val="003180"/>
          </a:solidFill>
          <a:ln w="7620" cmpd="sng" cap="flat">
            <a:solidFill>
              <a:srgbClr val="194A99"/>
            </a:solidFill>
            <a:prstDash val="solid"/>
            <a:round/>
          </a:ln>
        </p:spPr>
      </p:sp>
      <p:sp>
        <p:nvSpPr>
          <p:cNvPr id="57" name="矩形"/>
          <p:cNvSpPr>
            <a:spLocks/>
          </p:cNvSpPr>
          <p:nvPr/>
        </p:nvSpPr>
        <p:spPr>
          <a:xfrm rot="0">
            <a:off x="7250728" y="2606635"/>
            <a:ext cx="128587" cy="235625"/>
          </a:xfrm>
          <a:prstGeom prst="rect"/>
          <a:noFill/>
          <a:ln w="12700" cmpd="sng" cap="flat">
            <a:noFill/>
            <a:prstDash val="solid"/>
            <a:miter/>
          </a:ln>
        </p:spPr>
        <p:txBody>
          <a:bodyPr vert="horz" wrap="none" lIns="91440" tIns="45720" rIns="91440" bIns="45720" anchor="t" anchorCtr="0">
            <a:prstTxWarp prst="textNoShape"/>
          </a:bodyPr>
          <a:lstStyle/>
          <a:p>
            <a:pPr marL="0" indent="0" algn="ctr">
              <a:lnSpc>
                <a:spcPts val="1856"/>
              </a:lnSpc>
              <a:spcBef>
                <a:spcPts val="0"/>
              </a:spcBef>
              <a:spcAft>
                <a:spcPts val="0"/>
              </a:spcAft>
              <a:buNone/>
            </a:pPr>
            <a:r>
              <a:rPr lang="en-US" altLang="zh-CN" sz="1856" b="0" i="0" u="none" strike="noStrike" kern="1200" cap="none" spc="0" baseline="0">
                <a:solidFill>
                  <a:srgbClr val="E2E6E9"/>
                </a:solidFill>
                <a:latin typeface="adonis-web" pitchFamily="34" charset="0"/>
                <a:ea typeface="adonis-web" pitchFamily="34" charset="0"/>
                <a:cs typeface="adonis-web" pitchFamily="34" charset="0"/>
              </a:rPr>
              <a:t>1</a:t>
            </a:r>
            <a:endParaRPr lang="zh-CN" altLang="en-US" sz="1856" b="0" i="0" u="none" strike="noStrike" kern="1200" cap="none" spc="0" baseline="0">
              <a:solidFill>
                <a:schemeClr val="tx1"/>
              </a:solidFill>
              <a:latin typeface="Calibri" pitchFamily="0" charset="0"/>
              <a:ea typeface="等线" pitchFamily="0" charset="0"/>
              <a:cs typeface="Calibri" pitchFamily="0" charset="0"/>
            </a:endParaRPr>
          </a:p>
        </p:txBody>
      </p:sp>
      <p:sp>
        <p:nvSpPr>
          <p:cNvPr id="58" name="矩形"/>
          <p:cNvSpPr>
            <a:spLocks/>
          </p:cNvSpPr>
          <p:nvPr/>
        </p:nvSpPr>
        <p:spPr>
          <a:xfrm rot="0">
            <a:off x="4400788" y="2508528"/>
            <a:ext cx="1963816" cy="245387"/>
          </a:xfrm>
          <a:prstGeom prst="rect"/>
          <a:noFill/>
          <a:ln w="12700" cmpd="sng" cap="flat">
            <a:noFill/>
            <a:prstDash val="solid"/>
            <a:miter/>
          </a:ln>
        </p:spPr>
        <p:txBody>
          <a:bodyPr vert="horz" wrap="none" lIns="91440" tIns="45720" rIns="91440" bIns="45720" anchor="t" anchorCtr="0">
            <a:prstTxWarp prst="textNoShape"/>
          </a:bodyPr>
          <a:lstStyle/>
          <a:p>
            <a:pPr marL="0" indent="0" algn="r">
              <a:lnSpc>
                <a:spcPts val="1933"/>
              </a:lnSpc>
              <a:spcBef>
                <a:spcPts val="0"/>
              </a:spcBef>
              <a:spcAft>
                <a:spcPts val="0"/>
              </a:spcAft>
              <a:buNone/>
            </a:pPr>
            <a:r>
              <a:rPr lang="en-US" altLang="zh-CN" sz="1546" b="0" i="0" u="none" strike="noStrike" kern="1200" cap="none" spc="0" baseline="0">
                <a:solidFill>
                  <a:srgbClr val="E2E6E9"/>
                </a:solidFill>
                <a:latin typeface="adonis-web" pitchFamily="34" charset="0"/>
                <a:ea typeface="adonis-web" pitchFamily="34" charset="0"/>
                <a:cs typeface="adonis-web" pitchFamily="34" charset="0"/>
              </a:rPr>
              <a:t>Bluetooth Connectivity</a:t>
            </a:r>
            <a:endParaRPr lang="zh-CN" altLang="en-US" sz="1546" b="0" i="0" u="none" strike="noStrike" kern="1200" cap="none" spc="0" baseline="0">
              <a:solidFill>
                <a:schemeClr val="tx1"/>
              </a:solidFill>
              <a:latin typeface="Calibri" pitchFamily="0" charset="0"/>
              <a:ea typeface="等线" pitchFamily="0" charset="0"/>
              <a:cs typeface="Calibri" pitchFamily="0" charset="0"/>
            </a:endParaRPr>
          </a:p>
        </p:txBody>
      </p:sp>
      <p:sp>
        <p:nvSpPr>
          <p:cNvPr id="59" name="矩形"/>
          <p:cNvSpPr>
            <a:spLocks/>
          </p:cNvSpPr>
          <p:nvPr/>
        </p:nvSpPr>
        <p:spPr>
          <a:xfrm rot="0">
            <a:off x="3024068" y="2857500"/>
            <a:ext cx="3340537" cy="2212656"/>
          </a:xfrm>
          <a:prstGeom prst="rect"/>
          <a:noFill/>
          <a:ln w="12700" cmpd="sng" cap="flat">
            <a:noFill/>
            <a:prstDash val="solid"/>
            <a:miter/>
          </a:ln>
        </p:spPr>
        <p:txBody>
          <a:bodyPr vert="horz" wrap="square" lIns="91440" tIns="45720" rIns="91440" bIns="45720" anchor="t" anchorCtr="0">
            <a:prstTxWarp prst="textNoShape"/>
          </a:bodyPr>
          <a:lstStyle/>
          <a:p>
            <a:pPr marL="0" indent="0" algn="r">
              <a:lnSpc>
                <a:spcPts val="2177"/>
              </a:lnSpc>
              <a:spcBef>
                <a:spcPts val="0"/>
              </a:spcBef>
              <a:spcAft>
                <a:spcPts val="0"/>
              </a:spcAft>
              <a:buNone/>
            </a:pPr>
            <a:r>
              <a:rPr lang="en-US" altLang="zh-CN" sz="1361" b="0" i="0" u="none" strike="noStrike" kern="1200" cap="none" spc="0" baseline="0">
                <a:solidFill>
                  <a:srgbClr val="E2E6E9"/>
                </a:solidFill>
                <a:latin typeface="adonis-web" pitchFamily="34" charset="0"/>
                <a:ea typeface="adonis-web" pitchFamily="34" charset="0"/>
                <a:cs typeface="adonis-web" pitchFamily="34" charset="0"/>
              </a:rPr>
              <a:t>The website should offer Bluetooth connectivity, allowing patients to easily pair their personal health devices, such as blood pressure monitors, glucose meters, and fitness trackers, with the platform. This ensures that data is automatically and securely transmitted to the healthcare provider's dashboard.</a:t>
            </a:r>
            <a:endParaRPr lang="zh-CN" altLang="en-US" sz="1361" b="0" i="0" u="none" strike="noStrike" kern="1200" cap="none" spc="0" baseline="0">
              <a:solidFill>
                <a:schemeClr val="tx1"/>
              </a:solidFill>
              <a:latin typeface="Calibri" pitchFamily="0" charset="0"/>
              <a:ea typeface="等线" pitchFamily="0" charset="0"/>
              <a:cs typeface="Calibri" pitchFamily="0" charset="0"/>
            </a:endParaRPr>
          </a:p>
        </p:txBody>
      </p:sp>
      <p:sp>
        <p:nvSpPr>
          <p:cNvPr id="60" name="圆角矩形"/>
          <p:cNvSpPr>
            <a:spLocks/>
          </p:cNvSpPr>
          <p:nvPr/>
        </p:nvSpPr>
        <p:spPr>
          <a:xfrm rot="0">
            <a:off x="7509449" y="3571161"/>
            <a:ext cx="604837" cy="34527"/>
          </a:xfrm>
          <a:prstGeom prst="roundRect">
            <a:avLst>
              <a:gd name="adj" fmla="val 225236"/>
            </a:avLst>
          </a:prstGeom>
          <a:solidFill>
            <a:srgbClr val="194A99"/>
          </a:solidFill>
          <a:ln w="12700" cmpd="sng" cap="flat">
            <a:noFill/>
            <a:prstDash val="solid"/>
            <a:miter/>
          </a:ln>
        </p:spPr>
      </p:sp>
      <p:sp>
        <p:nvSpPr>
          <p:cNvPr id="61" name="圆角矩形"/>
          <p:cNvSpPr>
            <a:spLocks/>
          </p:cNvSpPr>
          <p:nvPr/>
        </p:nvSpPr>
        <p:spPr>
          <a:xfrm rot="0">
            <a:off x="7120711" y="3394115"/>
            <a:ext cx="388738" cy="388738"/>
          </a:xfrm>
          <a:prstGeom prst="roundRect">
            <a:avLst>
              <a:gd name="adj" fmla="val 20004"/>
            </a:avLst>
          </a:prstGeom>
          <a:solidFill>
            <a:srgbClr val="003180"/>
          </a:solidFill>
          <a:ln w="7620" cmpd="sng" cap="flat">
            <a:solidFill>
              <a:srgbClr val="194A99"/>
            </a:solidFill>
            <a:prstDash val="solid"/>
            <a:round/>
          </a:ln>
        </p:spPr>
      </p:sp>
      <p:sp>
        <p:nvSpPr>
          <p:cNvPr id="62" name="矩形"/>
          <p:cNvSpPr>
            <a:spLocks/>
          </p:cNvSpPr>
          <p:nvPr/>
        </p:nvSpPr>
        <p:spPr>
          <a:xfrm rot="0">
            <a:off x="7250728" y="3470672"/>
            <a:ext cx="128587" cy="235625"/>
          </a:xfrm>
          <a:prstGeom prst="rect"/>
          <a:noFill/>
          <a:ln w="12700" cmpd="sng" cap="flat">
            <a:noFill/>
            <a:prstDash val="solid"/>
            <a:miter/>
          </a:ln>
        </p:spPr>
        <p:txBody>
          <a:bodyPr vert="horz" wrap="none" lIns="91440" tIns="45720" rIns="91440" bIns="45720" anchor="t" anchorCtr="0">
            <a:prstTxWarp prst="textNoShape"/>
          </a:bodyPr>
          <a:lstStyle/>
          <a:p>
            <a:pPr marL="0" indent="0" algn="ctr">
              <a:lnSpc>
                <a:spcPts val="1856"/>
              </a:lnSpc>
              <a:spcBef>
                <a:spcPts val="0"/>
              </a:spcBef>
              <a:spcAft>
                <a:spcPts val="0"/>
              </a:spcAft>
              <a:buNone/>
            </a:pPr>
            <a:r>
              <a:rPr lang="en-US" altLang="zh-CN" sz="1856" b="0" i="0" u="none" strike="noStrike" kern="1200" cap="none" spc="0" baseline="0">
                <a:solidFill>
                  <a:srgbClr val="E2E6E9"/>
                </a:solidFill>
                <a:latin typeface="adonis-web" pitchFamily="34" charset="0"/>
                <a:ea typeface="adonis-web" pitchFamily="34" charset="0"/>
                <a:cs typeface="adonis-web" pitchFamily="34" charset="0"/>
              </a:rPr>
              <a:t>2</a:t>
            </a:r>
            <a:endParaRPr lang="zh-CN" altLang="en-US" sz="1856" b="0" i="0" u="none" strike="noStrike" kern="1200" cap="none" spc="0" baseline="0">
              <a:solidFill>
                <a:schemeClr val="tx1"/>
              </a:solidFill>
              <a:latin typeface="Calibri" pitchFamily="0" charset="0"/>
              <a:ea typeface="等线" pitchFamily="0" charset="0"/>
              <a:cs typeface="Calibri" pitchFamily="0" charset="0"/>
            </a:endParaRPr>
          </a:p>
        </p:txBody>
      </p:sp>
      <p:sp>
        <p:nvSpPr>
          <p:cNvPr id="63" name="矩形"/>
          <p:cNvSpPr>
            <a:spLocks/>
          </p:cNvSpPr>
          <p:nvPr/>
        </p:nvSpPr>
        <p:spPr>
          <a:xfrm rot="0">
            <a:off x="8265557" y="3372564"/>
            <a:ext cx="1963817" cy="245387"/>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1933"/>
              </a:lnSpc>
              <a:spcBef>
                <a:spcPts val="0"/>
              </a:spcBef>
              <a:spcAft>
                <a:spcPts val="0"/>
              </a:spcAft>
              <a:buNone/>
            </a:pPr>
            <a:r>
              <a:rPr lang="en-US" altLang="zh-CN" sz="1546" b="0" i="0" u="none" strike="noStrike" kern="1200" cap="none" spc="0" baseline="0">
                <a:solidFill>
                  <a:srgbClr val="E2E6E9"/>
                </a:solidFill>
                <a:latin typeface="adonis-web" pitchFamily="34" charset="0"/>
                <a:ea typeface="adonis-web" pitchFamily="34" charset="0"/>
                <a:cs typeface="adonis-web" pitchFamily="34" charset="0"/>
              </a:rPr>
              <a:t>API Integration</a:t>
            </a:r>
            <a:endParaRPr lang="zh-CN" altLang="en-US" sz="1546" b="0" i="0" u="none" strike="noStrike" kern="1200" cap="none" spc="0" baseline="0">
              <a:solidFill>
                <a:schemeClr val="tx1"/>
              </a:solidFill>
              <a:latin typeface="Calibri" pitchFamily="0" charset="0"/>
              <a:ea typeface="等线" pitchFamily="0" charset="0"/>
              <a:cs typeface="Calibri" pitchFamily="0" charset="0"/>
            </a:endParaRPr>
          </a:p>
        </p:txBody>
      </p:sp>
      <p:sp>
        <p:nvSpPr>
          <p:cNvPr id="64" name="矩形"/>
          <p:cNvSpPr>
            <a:spLocks/>
          </p:cNvSpPr>
          <p:nvPr/>
        </p:nvSpPr>
        <p:spPr>
          <a:xfrm rot="0">
            <a:off x="8265557" y="3721537"/>
            <a:ext cx="3340656" cy="2212656"/>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177"/>
              </a:lnSpc>
              <a:spcBef>
                <a:spcPts val="0"/>
              </a:spcBef>
              <a:spcAft>
                <a:spcPts val="0"/>
              </a:spcAft>
              <a:buNone/>
            </a:pPr>
            <a:r>
              <a:rPr lang="en-US" altLang="zh-CN" sz="1361" b="0" i="0" u="none" strike="noStrike" kern="1200" cap="none" spc="0" baseline="0">
                <a:solidFill>
                  <a:srgbClr val="E2E6E9"/>
                </a:solidFill>
                <a:latin typeface="adonis-web" pitchFamily="34" charset="0"/>
                <a:ea typeface="adonis-web" pitchFamily="34" charset="0"/>
                <a:cs typeface="adonis-web" pitchFamily="34" charset="0"/>
              </a:rPr>
              <a:t>The website should feature robust API integration capabilities, enabling it to connect with a wide range of medical devices and sensors. This flexibility ensures that patients can utilize the devices and technologies they are most comfortable with, creating a personalized and empowering remote monitoring experience.</a:t>
            </a:r>
            <a:endParaRPr lang="zh-CN" altLang="en-US" sz="1361" b="0" i="0" u="none" strike="noStrike" kern="1200" cap="none" spc="0" baseline="0">
              <a:solidFill>
                <a:schemeClr val="tx1"/>
              </a:solidFill>
              <a:latin typeface="Calibri" pitchFamily="0" charset="0"/>
              <a:ea typeface="等线" pitchFamily="0" charset="0"/>
              <a:cs typeface="Calibri" pitchFamily="0" charset="0"/>
            </a:endParaRPr>
          </a:p>
        </p:txBody>
      </p:sp>
      <p:sp>
        <p:nvSpPr>
          <p:cNvPr id="65" name="圆角矩形"/>
          <p:cNvSpPr>
            <a:spLocks/>
          </p:cNvSpPr>
          <p:nvPr/>
        </p:nvSpPr>
        <p:spPr>
          <a:xfrm rot="0">
            <a:off x="6515874" y="5787033"/>
            <a:ext cx="604837" cy="34528"/>
          </a:xfrm>
          <a:prstGeom prst="roundRect">
            <a:avLst>
              <a:gd name="adj" fmla="val 225236"/>
            </a:avLst>
          </a:prstGeom>
          <a:solidFill>
            <a:srgbClr val="194A99"/>
          </a:solidFill>
          <a:ln w="12700" cmpd="sng" cap="flat">
            <a:noFill/>
            <a:prstDash val="solid"/>
            <a:miter/>
          </a:ln>
        </p:spPr>
      </p:sp>
      <p:sp>
        <p:nvSpPr>
          <p:cNvPr id="66" name="圆角矩形"/>
          <p:cNvSpPr>
            <a:spLocks/>
          </p:cNvSpPr>
          <p:nvPr/>
        </p:nvSpPr>
        <p:spPr>
          <a:xfrm rot="0">
            <a:off x="7120711" y="5609986"/>
            <a:ext cx="388738" cy="388738"/>
          </a:xfrm>
          <a:prstGeom prst="roundRect">
            <a:avLst>
              <a:gd name="adj" fmla="val 20004"/>
            </a:avLst>
          </a:prstGeom>
          <a:solidFill>
            <a:srgbClr val="003180"/>
          </a:solidFill>
          <a:ln w="7620" cmpd="sng" cap="flat">
            <a:solidFill>
              <a:srgbClr val="194A99"/>
            </a:solidFill>
            <a:prstDash val="solid"/>
            <a:round/>
          </a:ln>
        </p:spPr>
      </p:sp>
      <p:sp>
        <p:nvSpPr>
          <p:cNvPr id="67" name="矩形"/>
          <p:cNvSpPr>
            <a:spLocks/>
          </p:cNvSpPr>
          <p:nvPr/>
        </p:nvSpPr>
        <p:spPr>
          <a:xfrm rot="0">
            <a:off x="7250728" y="5686543"/>
            <a:ext cx="128587" cy="235625"/>
          </a:xfrm>
          <a:prstGeom prst="rect"/>
          <a:noFill/>
          <a:ln w="12700" cmpd="sng" cap="flat">
            <a:noFill/>
            <a:prstDash val="solid"/>
            <a:miter/>
          </a:ln>
        </p:spPr>
        <p:txBody>
          <a:bodyPr vert="horz" wrap="none" lIns="91440" tIns="45720" rIns="91440" bIns="45720" anchor="t" anchorCtr="0">
            <a:prstTxWarp prst="textNoShape"/>
          </a:bodyPr>
          <a:lstStyle/>
          <a:p>
            <a:pPr marL="0" indent="0" algn="ctr">
              <a:lnSpc>
                <a:spcPts val="1856"/>
              </a:lnSpc>
              <a:spcBef>
                <a:spcPts val="0"/>
              </a:spcBef>
              <a:spcAft>
                <a:spcPts val="0"/>
              </a:spcAft>
              <a:buNone/>
            </a:pPr>
            <a:r>
              <a:rPr lang="en-US" altLang="zh-CN" sz="1856" b="0" i="0" u="none" strike="noStrike" kern="1200" cap="none" spc="0" baseline="0">
                <a:solidFill>
                  <a:srgbClr val="E2E6E9"/>
                </a:solidFill>
                <a:latin typeface="adonis-web" pitchFamily="34" charset="0"/>
                <a:ea typeface="adonis-web" pitchFamily="34" charset="0"/>
                <a:cs typeface="adonis-web" pitchFamily="34" charset="0"/>
              </a:rPr>
              <a:t>3</a:t>
            </a:r>
            <a:endParaRPr lang="zh-CN" altLang="en-US" sz="1856" b="0" i="0" u="none" strike="noStrike" kern="1200" cap="none" spc="0" baseline="0">
              <a:solidFill>
                <a:schemeClr val="tx1"/>
              </a:solidFill>
              <a:latin typeface="Calibri" pitchFamily="0" charset="0"/>
              <a:ea typeface="等线" pitchFamily="0" charset="0"/>
              <a:cs typeface="Calibri" pitchFamily="0" charset="0"/>
            </a:endParaRPr>
          </a:p>
        </p:txBody>
      </p:sp>
      <p:sp>
        <p:nvSpPr>
          <p:cNvPr id="68" name="矩形"/>
          <p:cNvSpPr>
            <a:spLocks/>
          </p:cNvSpPr>
          <p:nvPr/>
        </p:nvSpPr>
        <p:spPr>
          <a:xfrm rot="0">
            <a:off x="4400788" y="5588437"/>
            <a:ext cx="1963816" cy="245388"/>
          </a:xfrm>
          <a:prstGeom prst="rect"/>
          <a:noFill/>
          <a:ln w="12700" cmpd="sng" cap="flat">
            <a:noFill/>
            <a:prstDash val="solid"/>
            <a:miter/>
          </a:ln>
        </p:spPr>
        <p:txBody>
          <a:bodyPr vert="horz" wrap="none" lIns="91440" tIns="45720" rIns="91440" bIns="45720" anchor="t" anchorCtr="0">
            <a:prstTxWarp prst="textNoShape"/>
          </a:bodyPr>
          <a:lstStyle/>
          <a:p>
            <a:pPr marL="0" indent="0" algn="r">
              <a:lnSpc>
                <a:spcPts val="1933"/>
              </a:lnSpc>
              <a:spcBef>
                <a:spcPts val="0"/>
              </a:spcBef>
              <a:spcAft>
                <a:spcPts val="0"/>
              </a:spcAft>
              <a:buNone/>
            </a:pPr>
            <a:r>
              <a:rPr lang="en-US" altLang="zh-CN" sz="1546" b="0" i="0" u="none" strike="noStrike" kern="1200" cap="none" spc="0" baseline="0">
                <a:solidFill>
                  <a:srgbClr val="E2E6E9"/>
                </a:solidFill>
                <a:latin typeface="adonis-web" pitchFamily="34" charset="0"/>
                <a:ea typeface="adonis-web" pitchFamily="34" charset="0"/>
                <a:cs typeface="adonis-web" pitchFamily="34" charset="0"/>
              </a:rPr>
              <a:t>Data Visualization</a:t>
            </a:r>
            <a:endParaRPr lang="zh-CN" altLang="en-US" sz="1546" b="0" i="0" u="none" strike="noStrike" kern="1200" cap="none" spc="0" baseline="0">
              <a:solidFill>
                <a:schemeClr val="tx1"/>
              </a:solidFill>
              <a:latin typeface="Calibri" pitchFamily="0" charset="0"/>
              <a:ea typeface="等线" pitchFamily="0" charset="0"/>
              <a:cs typeface="Calibri" pitchFamily="0" charset="0"/>
            </a:endParaRPr>
          </a:p>
        </p:txBody>
      </p:sp>
      <p:sp>
        <p:nvSpPr>
          <p:cNvPr id="69" name="矩形"/>
          <p:cNvSpPr>
            <a:spLocks/>
          </p:cNvSpPr>
          <p:nvPr/>
        </p:nvSpPr>
        <p:spPr>
          <a:xfrm rot="0">
            <a:off x="3024068" y="5937408"/>
            <a:ext cx="3340537" cy="1936075"/>
          </a:xfrm>
          <a:prstGeom prst="rect"/>
          <a:noFill/>
          <a:ln w="12700" cmpd="sng" cap="flat">
            <a:noFill/>
            <a:prstDash val="solid"/>
            <a:miter/>
          </a:ln>
        </p:spPr>
        <p:txBody>
          <a:bodyPr vert="horz" wrap="square" lIns="91440" tIns="45720" rIns="91440" bIns="45720" anchor="t" anchorCtr="0">
            <a:prstTxWarp prst="textNoShape"/>
          </a:bodyPr>
          <a:lstStyle/>
          <a:p>
            <a:pPr marL="0" indent="0" algn="r">
              <a:lnSpc>
                <a:spcPts val="2177"/>
              </a:lnSpc>
              <a:spcBef>
                <a:spcPts val="0"/>
              </a:spcBef>
              <a:spcAft>
                <a:spcPts val="0"/>
              </a:spcAft>
              <a:buNone/>
            </a:pPr>
            <a:r>
              <a:rPr lang="en-US" altLang="zh-CN" sz="1361" b="0" i="0" u="none" strike="noStrike" kern="1200" cap="none" spc="0" baseline="0">
                <a:solidFill>
                  <a:srgbClr val="E2E6E9"/>
                </a:solidFill>
                <a:latin typeface="adonis-web" pitchFamily="34" charset="0"/>
                <a:ea typeface="adonis-web" pitchFamily="34" charset="0"/>
                <a:cs typeface="adonis-web" pitchFamily="34" charset="0"/>
              </a:rPr>
              <a:t>The website should offer advanced data visualization tools, transforming the raw data from connected devices into meaningful, actionable insights. Interactive graphs, charts, and dashboards help healthcare providers quickly identify trends, spot anomalies, and make informed decisions about patient care.</a:t>
            </a:r>
            <a:endParaRPr lang="zh-CN" altLang="en-US" sz="1361"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317445165"/>
      </p:ext>
    </p:extLst>
  </p:cSld>
  <p:clrMapOvr>
    <a:masterClrMapping/>
  </p:clrMapOvr>
</p:sld>
</file>

<file path=ppt/slides/slide5.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pic>
        <p:nvPicPr>
          <p:cNvPr id="73" name="图片" descr="preencoded.png"/>
          <p:cNvPicPr>
            <a:picLocks noChangeAspect="1"/>
          </p:cNvPicPr>
          <p:nvPr/>
        </p:nvPicPr>
        <p:blipFill>
          <a:blip r:embed="rId1" cstate="print"/>
          <a:stretch>
            <a:fillRect/>
          </a:stretch>
        </p:blipFill>
        <p:spPr>
          <a:xfrm rot="0">
            <a:off x="0" y="0"/>
            <a:ext cx="14630401" cy="8229600"/>
          </a:xfrm>
          <a:prstGeom prst="rect"/>
          <a:noFill/>
          <a:ln w="12700" cmpd="sng" cap="flat">
            <a:noFill/>
            <a:prstDash val="solid"/>
            <a:miter/>
          </a:ln>
        </p:spPr>
      </p:pic>
      <p:sp>
        <p:nvSpPr>
          <p:cNvPr id="74" name="矩形"/>
          <p:cNvSpPr>
            <a:spLocks/>
          </p:cNvSpPr>
          <p:nvPr/>
        </p:nvSpPr>
        <p:spPr>
          <a:xfrm rot="0">
            <a:off x="0" y="0"/>
            <a:ext cx="14630401" cy="9953863"/>
          </a:xfrm>
          <a:prstGeom prst="rect"/>
          <a:solidFill>
            <a:srgbClr val="09151A">
              <a:alpha val="75000"/>
            </a:srgbClr>
          </a:solidFill>
          <a:ln w="12700" cmpd="sng" cap="flat">
            <a:noFill/>
            <a:prstDash val="solid"/>
            <a:miter/>
          </a:ln>
        </p:spPr>
      </p:sp>
      <p:pic>
        <p:nvPicPr>
          <p:cNvPr id="75" name="图片" descr="preencoded.png"/>
          <p:cNvPicPr>
            <a:picLocks noChangeAspect="1"/>
          </p:cNvPicPr>
          <p:nvPr/>
        </p:nvPicPr>
        <p:blipFill>
          <a:blip r:embed="rId2" cstate="print"/>
          <a:stretch>
            <a:fillRect/>
          </a:stretch>
        </p:blipFill>
        <p:spPr>
          <a:xfrm rot="0">
            <a:off x="0" y="0"/>
            <a:ext cx="5486400" cy="9953863"/>
          </a:xfrm>
          <a:prstGeom prst="rect"/>
          <a:noFill/>
          <a:ln w="12700" cmpd="sng" cap="flat">
            <a:noFill/>
            <a:prstDash val="solid"/>
            <a:miter/>
          </a:ln>
        </p:spPr>
      </p:pic>
      <p:pic>
        <p:nvPicPr>
          <p:cNvPr id="76" name="图片" descr="preencoded.png"/>
          <p:cNvPicPr>
            <a:picLocks noChangeAspect="1"/>
          </p:cNvPicPr>
          <p:nvPr/>
        </p:nvPicPr>
        <p:blipFill>
          <a:blip r:embed="rId3" cstate="print"/>
          <a:stretch>
            <a:fillRect/>
          </a:stretch>
        </p:blipFill>
        <p:spPr>
          <a:xfrm rot="0">
            <a:off x="215978" y="3285767"/>
            <a:ext cx="5054322" cy="3382208"/>
          </a:xfrm>
          <a:prstGeom prst="rect"/>
          <a:noFill/>
          <a:ln w="12700" cmpd="sng" cap="flat">
            <a:noFill/>
            <a:prstDash val="solid"/>
            <a:miter/>
          </a:ln>
        </p:spPr>
      </p:pic>
      <p:sp>
        <p:nvSpPr>
          <p:cNvPr id="77" name="矩形"/>
          <p:cNvSpPr>
            <a:spLocks/>
          </p:cNvSpPr>
          <p:nvPr/>
        </p:nvSpPr>
        <p:spPr>
          <a:xfrm rot="0">
            <a:off x="6091238" y="475178"/>
            <a:ext cx="5771913" cy="490895"/>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3866"/>
              </a:lnSpc>
              <a:spcBef>
                <a:spcPts val="0"/>
              </a:spcBef>
              <a:spcAft>
                <a:spcPts val="0"/>
              </a:spcAft>
              <a:buNone/>
            </a:pPr>
            <a:r>
              <a:rPr lang="en-US" altLang="zh-CN" sz="3093" b="0" i="0" u="none" strike="noStrike" kern="1200" cap="none" spc="0" baseline="0">
                <a:solidFill>
                  <a:srgbClr val="F5F0F0"/>
                </a:solidFill>
                <a:latin typeface="adonis-web" pitchFamily="34" charset="0"/>
                <a:ea typeface="adonis-web" pitchFamily="34" charset="0"/>
                <a:cs typeface="adonis-web" pitchFamily="34" charset="0"/>
              </a:rPr>
              <a:t>Ensuring Data Security and Privacy</a:t>
            </a:r>
            <a:endParaRPr lang="zh-CN" altLang="en-US" sz="3093" b="0" i="0" u="none" strike="noStrike" kern="1200" cap="none" spc="0" baseline="0">
              <a:solidFill>
                <a:schemeClr val="tx1"/>
              </a:solidFill>
              <a:latin typeface="Calibri" pitchFamily="0" charset="0"/>
              <a:ea typeface="等线" pitchFamily="0" charset="0"/>
              <a:cs typeface="Calibri" pitchFamily="0" charset="0"/>
            </a:endParaRPr>
          </a:p>
        </p:txBody>
      </p:sp>
      <p:sp>
        <p:nvSpPr>
          <p:cNvPr id="78" name="矩形"/>
          <p:cNvSpPr>
            <a:spLocks/>
          </p:cNvSpPr>
          <p:nvPr/>
        </p:nvSpPr>
        <p:spPr>
          <a:xfrm rot="0">
            <a:off x="6091238" y="1225272"/>
            <a:ext cx="7934324" cy="829746"/>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177"/>
              </a:lnSpc>
              <a:spcBef>
                <a:spcPts val="0"/>
              </a:spcBef>
              <a:spcAft>
                <a:spcPts val="0"/>
              </a:spcAft>
              <a:buNone/>
            </a:pPr>
            <a:r>
              <a:rPr lang="en-US" altLang="zh-CN" sz="1361" b="0" i="0" u="none" strike="noStrike" kern="1200" cap="none" spc="0" baseline="0">
                <a:solidFill>
                  <a:srgbClr val="E2E6E9"/>
                </a:solidFill>
                <a:latin typeface="adonis-web" pitchFamily="34" charset="0"/>
                <a:ea typeface="adonis-web" pitchFamily="34" charset="0"/>
                <a:cs typeface="adonis-web" pitchFamily="34" charset="0"/>
              </a:rPr>
              <a:t>In the realm of remote patient monitoring, safeguarding patient data is of paramount importance. The mobile health website must incorporate robust security measures and compliance protocols to protect the sensitive health information entrusted to the platform.</a:t>
            </a:r>
            <a:endParaRPr lang="zh-CN" altLang="en-US" sz="1361" b="0" i="0" u="none" strike="noStrike" kern="1200" cap="none" spc="0" baseline="0">
              <a:solidFill>
                <a:schemeClr val="tx1"/>
              </a:solidFill>
              <a:latin typeface="Calibri" pitchFamily="0" charset="0"/>
              <a:ea typeface="等线" pitchFamily="0" charset="0"/>
              <a:cs typeface="Calibri" pitchFamily="0" charset="0"/>
            </a:endParaRPr>
          </a:p>
        </p:txBody>
      </p:sp>
      <p:sp>
        <p:nvSpPr>
          <p:cNvPr id="79" name="圆角矩形"/>
          <p:cNvSpPr>
            <a:spLocks/>
          </p:cNvSpPr>
          <p:nvPr/>
        </p:nvSpPr>
        <p:spPr>
          <a:xfrm rot="0">
            <a:off x="6091238" y="2249329"/>
            <a:ext cx="7934324" cy="1816060"/>
          </a:xfrm>
          <a:prstGeom prst="roundRect">
            <a:avLst>
              <a:gd name="adj" fmla="val 4282"/>
            </a:avLst>
          </a:prstGeom>
          <a:solidFill>
            <a:srgbClr val="003180"/>
          </a:solidFill>
          <a:ln w="7620" cmpd="sng" cap="flat">
            <a:solidFill>
              <a:srgbClr val="194A99"/>
            </a:solidFill>
            <a:prstDash val="solid"/>
            <a:round/>
          </a:ln>
        </p:spPr>
      </p:sp>
      <p:sp>
        <p:nvSpPr>
          <p:cNvPr id="80" name="矩形"/>
          <p:cNvSpPr>
            <a:spLocks/>
          </p:cNvSpPr>
          <p:nvPr/>
        </p:nvSpPr>
        <p:spPr>
          <a:xfrm rot="0">
            <a:off x="6271617" y="2429708"/>
            <a:ext cx="2511623" cy="245387"/>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1933"/>
              </a:lnSpc>
              <a:spcBef>
                <a:spcPts val="0"/>
              </a:spcBef>
              <a:spcAft>
                <a:spcPts val="0"/>
              </a:spcAft>
              <a:buNone/>
            </a:pPr>
            <a:r>
              <a:rPr lang="en-US" altLang="zh-CN" sz="1546" b="0" i="0" u="none" strike="noStrike" kern="1200" cap="none" spc="0" baseline="0">
                <a:solidFill>
                  <a:srgbClr val="E2E6E9"/>
                </a:solidFill>
                <a:latin typeface="adonis-web" pitchFamily="34" charset="0"/>
                <a:ea typeface="adonis-web" pitchFamily="34" charset="0"/>
                <a:cs typeface="adonis-web" pitchFamily="34" charset="0"/>
              </a:rPr>
              <a:t>Encryption and Authentication</a:t>
            </a:r>
            <a:endParaRPr lang="zh-CN" altLang="en-US" sz="1546" b="0" i="0" u="none" strike="noStrike" kern="1200" cap="none" spc="0" baseline="0">
              <a:solidFill>
                <a:schemeClr val="tx1"/>
              </a:solidFill>
              <a:latin typeface="Calibri" pitchFamily="0" charset="0"/>
              <a:ea typeface="等线" pitchFamily="0" charset="0"/>
              <a:cs typeface="Calibri" pitchFamily="0" charset="0"/>
            </a:endParaRPr>
          </a:p>
        </p:txBody>
      </p:sp>
      <p:sp>
        <p:nvSpPr>
          <p:cNvPr id="81" name="矩形"/>
          <p:cNvSpPr>
            <a:spLocks/>
          </p:cNvSpPr>
          <p:nvPr/>
        </p:nvSpPr>
        <p:spPr>
          <a:xfrm rot="0">
            <a:off x="6271617" y="2778681"/>
            <a:ext cx="7573567" cy="1106329"/>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177"/>
              </a:lnSpc>
              <a:spcBef>
                <a:spcPts val="0"/>
              </a:spcBef>
              <a:spcAft>
                <a:spcPts val="0"/>
              </a:spcAft>
              <a:buNone/>
            </a:pPr>
            <a:r>
              <a:rPr lang="en-US" altLang="zh-CN" sz="1361" b="0" i="0" u="none" strike="noStrike" kern="1200" cap="none" spc="0" baseline="0">
                <a:solidFill>
                  <a:srgbClr val="E2E6E9"/>
                </a:solidFill>
                <a:latin typeface="adonis-web" pitchFamily="34" charset="0"/>
                <a:ea typeface="adonis-web" pitchFamily="34" charset="0"/>
                <a:cs typeface="adonis-web" pitchFamily="34" charset="0"/>
              </a:rPr>
              <a:t>The website should employ the latest encryption technologies to secure data transmission and storage, ensuring that patient information remains confidential and protected from unauthorized access. Additionally, robust authentication protocols, such as two-factor authentication, should be implemented to verify user identities.</a:t>
            </a:r>
            <a:endParaRPr lang="zh-CN" altLang="en-US" sz="1361" b="0" i="0" u="none" strike="noStrike" kern="1200" cap="none" spc="0" baseline="0">
              <a:solidFill>
                <a:schemeClr val="tx1"/>
              </a:solidFill>
              <a:latin typeface="Calibri" pitchFamily="0" charset="0"/>
              <a:ea typeface="等线" pitchFamily="0" charset="0"/>
              <a:cs typeface="Calibri" pitchFamily="0" charset="0"/>
            </a:endParaRPr>
          </a:p>
        </p:txBody>
      </p:sp>
      <p:sp>
        <p:nvSpPr>
          <p:cNvPr id="82" name="圆角矩形"/>
          <p:cNvSpPr>
            <a:spLocks/>
          </p:cNvSpPr>
          <p:nvPr/>
        </p:nvSpPr>
        <p:spPr>
          <a:xfrm rot="0">
            <a:off x="6091238" y="4238149"/>
            <a:ext cx="7934324" cy="1816060"/>
          </a:xfrm>
          <a:prstGeom prst="roundRect">
            <a:avLst>
              <a:gd name="adj" fmla="val 4282"/>
            </a:avLst>
          </a:prstGeom>
          <a:solidFill>
            <a:srgbClr val="003180"/>
          </a:solidFill>
          <a:ln w="7620" cmpd="sng" cap="flat">
            <a:solidFill>
              <a:srgbClr val="194A99"/>
            </a:solidFill>
            <a:prstDash val="solid"/>
            <a:round/>
          </a:ln>
        </p:spPr>
      </p:sp>
      <p:sp>
        <p:nvSpPr>
          <p:cNvPr id="83" name="矩形"/>
          <p:cNvSpPr>
            <a:spLocks/>
          </p:cNvSpPr>
          <p:nvPr/>
        </p:nvSpPr>
        <p:spPr>
          <a:xfrm rot="0">
            <a:off x="6271617" y="4418528"/>
            <a:ext cx="1963817" cy="245387"/>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1933"/>
              </a:lnSpc>
              <a:spcBef>
                <a:spcPts val="0"/>
              </a:spcBef>
              <a:spcAft>
                <a:spcPts val="0"/>
              </a:spcAft>
              <a:buNone/>
            </a:pPr>
            <a:r>
              <a:rPr lang="en-US" altLang="zh-CN" sz="1546" b="0" i="0" u="none" strike="noStrike" kern="1200" cap="none" spc="0" baseline="0">
                <a:solidFill>
                  <a:srgbClr val="E2E6E9"/>
                </a:solidFill>
                <a:latin typeface="adonis-web" pitchFamily="34" charset="0"/>
                <a:ea typeface="adonis-web" pitchFamily="34" charset="0"/>
                <a:cs typeface="adonis-web" pitchFamily="34" charset="0"/>
              </a:rPr>
              <a:t>HIPAA Compliance</a:t>
            </a:r>
            <a:endParaRPr lang="zh-CN" altLang="en-US" sz="1546" b="0" i="0" u="none" strike="noStrike" kern="1200" cap="none" spc="0" baseline="0">
              <a:solidFill>
                <a:schemeClr val="tx1"/>
              </a:solidFill>
              <a:latin typeface="Calibri" pitchFamily="0" charset="0"/>
              <a:ea typeface="等线" pitchFamily="0" charset="0"/>
              <a:cs typeface="Calibri" pitchFamily="0" charset="0"/>
            </a:endParaRPr>
          </a:p>
        </p:txBody>
      </p:sp>
      <p:sp>
        <p:nvSpPr>
          <p:cNvPr id="84" name="矩形"/>
          <p:cNvSpPr>
            <a:spLocks/>
          </p:cNvSpPr>
          <p:nvPr/>
        </p:nvSpPr>
        <p:spPr>
          <a:xfrm rot="0">
            <a:off x="6271617" y="4767501"/>
            <a:ext cx="7573567" cy="1106328"/>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177"/>
              </a:lnSpc>
              <a:spcBef>
                <a:spcPts val="0"/>
              </a:spcBef>
              <a:spcAft>
                <a:spcPts val="0"/>
              </a:spcAft>
              <a:buNone/>
            </a:pPr>
            <a:r>
              <a:rPr lang="en-US" altLang="zh-CN" sz="1361" b="0" i="0" u="none" strike="noStrike" kern="1200" cap="none" spc="0" baseline="0">
                <a:solidFill>
                  <a:srgbClr val="E2E6E9"/>
                </a:solidFill>
                <a:latin typeface="adonis-web" pitchFamily="34" charset="0"/>
                <a:ea typeface="adonis-web" pitchFamily="34" charset="0"/>
                <a:cs typeface="adonis-web" pitchFamily="34" charset="0"/>
              </a:rPr>
              <a:t>The website must be designed and operated in strict adherence to HIPAA (Health Insurance Portability and Accountability Act) regulations, which govern the handling and protection of protected health information (PHI). Compliance with these standards is essential for maintaining patient trust and safeguarding sensitive data.</a:t>
            </a:r>
            <a:endParaRPr lang="zh-CN" altLang="en-US" sz="1361" b="0" i="0" u="none" strike="noStrike" kern="1200" cap="none" spc="0" baseline="0">
              <a:solidFill>
                <a:schemeClr val="tx1"/>
              </a:solidFill>
              <a:latin typeface="Calibri" pitchFamily="0" charset="0"/>
              <a:ea typeface="等线" pitchFamily="0" charset="0"/>
              <a:cs typeface="Calibri" pitchFamily="0" charset="0"/>
            </a:endParaRPr>
          </a:p>
        </p:txBody>
      </p:sp>
      <p:sp>
        <p:nvSpPr>
          <p:cNvPr id="85" name="圆角矩形"/>
          <p:cNvSpPr>
            <a:spLocks/>
          </p:cNvSpPr>
          <p:nvPr/>
        </p:nvSpPr>
        <p:spPr>
          <a:xfrm rot="0">
            <a:off x="6091238" y="6226969"/>
            <a:ext cx="7934324" cy="1539477"/>
          </a:xfrm>
          <a:prstGeom prst="roundRect">
            <a:avLst>
              <a:gd name="adj" fmla="val 5050"/>
            </a:avLst>
          </a:prstGeom>
          <a:solidFill>
            <a:srgbClr val="003180"/>
          </a:solidFill>
          <a:ln w="7620" cmpd="sng" cap="flat">
            <a:solidFill>
              <a:srgbClr val="194A99"/>
            </a:solidFill>
            <a:prstDash val="solid"/>
            <a:round/>
          </a:ln>
        </p:spPr>
      </p:sp>
      <p:sp>
        <p:nvSpPr>
          <p:cNvPr id="86" name="矩形"/>
          <p:cNvSpPr>
            <a:spLocks/>
          </p:cNvSpPr>
          <p:nvPr/>
        </p:nvSpPr>
        <p:spPr>
          <a:xfrm rot="0">
            <a:off x="6271617" y="6407348"/>
            <a:ext cx="2261829" cy="245388"/>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1933"/>
              </a:lnSpc>
              <a:spcBef>
                <a:spcPts val="0"/>
              </a:spcBef>
              <a:spcAft>
                <a:spcPts val="0"/>
              </a:spcAft>
              <a:buNone/>
            </a:pPr>
            <a:r>
              <a:rPr lang="en-US" altLang="zh-CN" sz="1546" b="0" i="0" u="none" strike="noStrike" kern="1200" cap="none" spc="0" baseline="0">
                <a:solidFill>
                  <a:srgbClr val="E2E6E9"/>
                </a:solidFill>
                <a:latin typeface="adonis-web" pitchFamily="34" charset="0"/>
                <a:ea typeface="adonis-web" pitchFamily="34" charset="0"/>
                <a:cs typeface="adonis-web" pitchFamily="34" charset="0"/>
              </a:rPr>
              <a:t>Audit Trails and Monitoring</a:t>
            </a:r>
            <a:endParaRPr lang="zh-CN" altLang="en-US" sz="1546" b="0" i="0" u="none" strike="noStrike" kern="1200" cap="none" spc="0" baseline="0">
              <a:solidFill>
                <a:schemeClr val="tx1"/>
              </a:solidFill>
              <a:latin typeface="Calibri" pitchFamily="0" charset="0"/>
              <a:ea typeface="等线" pitchFamily="0" charset="0"/>
              <a:cs typeface="Calibri" pitchFamily="0" charset="0"/>
            </a:endParaRPr>
          </a:p>
        </p:txBody>
      </p:sp>
      <p:sp>
        <p:nvSpPr>
          <p:cNvPr id="87" name="矩形"/>
          <p:cNvSpPr>
            <a:spLocks/>
          </p:cNvSpPr>
          <p:nvPr/>
        </p:nvSpPr>
        <p:spPr>
          <a:xfrm rot="0">
            <a:off x="6271617" y="6756321"/>
            <a:ext cx="7573567" cy="829747"/>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177"/>
              </a:lnSpc>
              <a:spcBef>
                <a:spcPts val="0"/>
              </a:spcBef>
              <a:spcAft>
                <a:spcPts val="0"/>
              </a:spcAft>
              <a:buNone/>
            </a:pPr>
            <a:r>
              <a:rPr lang="en-US" altLang="zh-CN" sz="1361" b="0" i="0" u="none" strike="noStrike" kern="1200" cap="none" spc="0" baseline="0">
                <a:solidFill>
                  <a:srgbClr val="E2E6E9"/>
                </a:solidFill>
                <a:latin typeface="adonis-web" pitchFamily="34" charset="0"/>
                <a:ea typeface="adonis-web" pitchFamily="34" charset="0"/>
                <a:cs typeface="adonis-web" pitchFamily="34" charset="0"/>
              </a:rPr>
              <a:t>The website should incorporate comprehensive audit trails and real-time monitoring capabilities to track all user activities and data access. This allows healthcare providers to quickly identify and address any potential security breaches or unauthorized access attempts.</a:t>
            </a:r>
            <a:endParaRPr lang="zh-CN" altLang="en-US" sz="1361" b="0" i="0" u="none" strike="noStrike" kern="1200" cap="none" spc="0" baseline="0">
              <a:solidFill>
                <a:schemeClr val="tx1"/>
              </a:solidFill>
              <a:latin typeface="Calibri" pitchFamily="0" charset="0"/>
              <a:ea typeface="等线" pitchFamily="0" charset="0"/>
              <a:cs typeface="Calibri" pitchFamily="0" charset="0"/>
            </a:endParaRPr>
          </a:p>
        </p:txBody>
      </p:sp>
      <p:sp>
        <p:nvSpPr>
          <p:cNvPr id="88" name="圆角矩形"/>
          <p:cNvSpPr>
            <a:spLocks/>
          </p:cNvSpPr>
          <p:nvPr/>
        </p:nvSpPr>
        <p:spPr>
          <a:xfrm rot="0">
            <a:off x="6091238" y="7939207"/>
            <a:ext cx="7934324" cy="1539477"/>
          </a:xfrm>
          <a:prstGeom prst="roundRect">
            <a:avLst>
              <a:gd name="adj" fmla="val 5050"/>
            </a:avLst>
          </a:prstGeom>
          <a:solidFill>
            <a:srgbClr val="003180"/>
          </a:solidFill>
          <a:ln w="7620" cmpd="sng" cap="flat">
            <a:solidFill>
              <a:srgbClr val="194A99"/>
            </a:solidFill>
            <a:prstDash val="solid"/>
            <a:round/>
          </a:ln>
        </p:spPr>
      </p:sp>
      <p:sp>
        <p:nvSpPr>
          <p:cNvPr id="89" name="矩形"/>
          <p:cNvSpPr>
            <a:spLocks/>
          </p:cNvSpPr>
          <p:nvPr/>
        </p:nvSpPr>
        <p:spPr>
          <a:xfrm rot="0">
            <a:off x="6271617" y="8119586"/>
            <a:ext cx="2114431" cy="245388"/>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1933"/>
              </a:lnSpc>
              <a:spcBef>
                <a:spcPts val="0"/>
              </a:spcBef>
              <a:spcAft>
                <a:spcPts val="0"/>
              </a:spcAft>
              <a:buNone/>
            </a:pPr>
            <a:r>
              <a:rPr lang="en-US" altLang="zh-CN" sz="1546" b="0" i="0" u="none" strike="noStrike" kern="1200" cap="none" spc="0" baseline="0">
                <a:solidFill>
                  <a:srgbClr val="E2E6E9"/>
                </a:solidFill>
                <a:latin typeface="adonis-web" pitchFamily="34" charset="0"/>
                <a:ea typeface="adonis-web" pitchFamily="34" charset="0"/>
                <a:cs typeface="adonis-web" pitchFamily="34" charset="0"/>
              </a:rPr>
              <a:t>Transparent Data Policies</a:t>
            </a:r>
            <a:endParaRPr lang="zh-CN" altLang="en-US" sz="1546" b="0" i="0" u="none" strike="noStrike" kern="1200" cap="none" spc="0" baseline="0">
              <a:solidFill>
                <a:schemeClr val="tx1"/>
              </a:solidFill>
              <a:latin typeface="Calibri" pitchFamily="0" charset="0"/>
              <a:ea typeface="等线" pitchFamily="0" charset="0"/>
              <a:cs typeface="Calibri" pitchFamily="0" charset="0"/>
            </a:endParaRPr>
          </a:p>
        </p:txBody>
      </p:sp>
      <p:sp>
        <p:nvSpPr>
          <p:cNvPr id="90" name="矩形"/>
          <p:cNvSpPr>
            <a:spLocks/>
          </p:cNvSpPr>
          <p:nvPr/>
        </p:nvSpPr>
        <p:spPr>
          <a:xfrm rot="0">
            <a:off x="6271617" y="8468558"/>
            <a:ext cx="7573567" cy="829747"/>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177"/>
              </a:lnSpc>
              <a:spcBef>
                <a:spcPts val="0"/>
              </a:spcBef>
              <a:spcAft>
                <a:spcPts val="0"/>
              </a:spcAft>
              <a:buNone/>
            </a:pPr>
            <a:r>
              <a:rPr lang="en-US" altLang="zh-CN" sz="1361" b="0" i="0" u="none" strike="noStrike" kern="1200" cap="none" spc="0" baseline="0">
                <a:solidFill>
                  <a:srgbClr val="E2E6E9"/>
                </a:solidFill>
                <a:latin typeface="adonis-web" pitchFamily="34" charset="0"/>
                <a:ea typeface="adonis-web" pitchFamily="34" charset="0"/>
                <a:cs typeface="adonis-web" pitchFamily="34" charset="0"/>
              </a:rPr>
              <a:t>The website should feature clear and transparent data policies that outline how patient information is collected, stored, and used. This level of transparency helps to build trust and ensure that patients feel empowered and in control of their personal health data.</a:t>
            </a:r>
            <a:endParaRPr lang="zh-CN" altLang="en-US" sz="1361"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749457086"/>
      </p:ext>
    </p:extLst>
  </p:cSld>
  <p:clrMapOvr>
    <a:masterClrMapping/>
  </p:clrMapOvr>
</p:sld>
</file>

<file path=ppt/slides/slide6.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pic>
        <p:nvPicPr>
          <p:cNvPr id="94" name="图片" descr="preencoded.png"/>
          <p:cNvPicPr>
            <a:picLocks noChangeAspect="1"/>
          </p:cNvPicPr>
          <p:nvPr/>
        </p:nvPicPr>
        <p:blipFill>
          <a:blip r:embed="rId1" cstate="print"/>
          <a:stretch>
            <a:fillRect/>
          </a:stretch>
        </p:blipFill>
        <p:spPr>
          <a:xfrm rot="0">
            <a:off x="0" y="0"/>
            <a:ext cx="14630401" cy="8229600"/>
          </a:xfrm>
          <a:prstGeom prst="rect"/>
          <a:noFill/>
          <a:ln w="12700" cmpd="sng" cap="flat">
            <a:noFill/>
            <a:prstDash val="solid"/>
            <a:miter/>
          </a:ln>
        </p:spPr>
      </p:pic>
      <p:sp>
        <p:nvSpPr>
          <p:cNvPr id="95" name="矩形"/>
          <p:cNvSpPr>
            <a:spLocks/>
          </p:cNvSpPr>
          <p:nvPr/>
        </p:nvSpPr>
        <p:spPr>
          <a:xfrm rot="0">
            <a:off x="0" y="0"/>
            <a:ext cx="14630401" cy="8469273"/>
          </a:xfrm>
          <a:prstGeom prst="rect"/>
          <a:solidFill>
            <a:srgbClr val="09151A">
              <a:alpha val="75000"/>
            </a:srgbClr>
          </a:solidFill>
          <a:ln w="12700" cmpd="sng" cap="flat">
            <a:noFill/>
            <a:prstDash val="solid"/>
            <a:miter/>
          </a:ln>
        </p:spPr>
      </p:sp>
      <p:pic>
        <p:nvPicPr>
          <p:cNvPr id="96" name="图片" descr="preencoded.png"/>
          <p:cNvPicPr>
            <a:picLocks noChangeAspect="1"/>
          </p:cNvPicPr>
          <p:nvPr/>
        </p:nvPicPr>
        <p:blipFill>
          <a:blip r:embed="rId2" cstate="print"/>
          <a:stretch>
            <a:fillRect/>
          </a:stretch>
        </p:blipFill>
        <p:spPr>
          <a:xfrm rot="0">
            <a:off x="0" y="0"/>
            <a:ext cx="3657600" cy="8469273"/>
          </a:xfrm>
          <a:prstGeom prst="rect"/>
          <a:noFill/>
          <a:ln w="12700" cmpd="sng" cap="flat">
            <a:noFill/>
            <a:prstDash val="solid"/>
            <a:miter/>
          </a:ln>
        </p:spPr>
      </p:pic>
      <p:sp>
        <p:nvSpPr>
          <p:cNvPr id="97" name="矩形"/>
          <p:cNvSpPr>
            <a:spLocks/>
          </p:cNvSpPr>
          <p:nvPr/>
        </p:nvSpPr>
        <p:spPr>
          <a:xfrm rot="0">
            <a:off x="4852868" y="475178"/>
            <a:ext cx="6288642" cy="490895"/>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3866"/>
              </a:lnSpc>
              <a:spcBef>
                <a:spcPts val="0"/>
              </a:spcBef>
              <a:spcAft>
                <a:spcPts val="0"/>
              </a:spcAft>
              <a:buNone/>
            </a:pPr>
            <a:r>
              <a:rPr lang="en-US" altLang="zh-CN" sz="3093" b="0" i="0" u="none" strike="noStrike" kern="1200" cap="none" spc="0" baseline="0">
                <a:solidFill>
                  <a:srgbClr val="F5F0F0"/>
                </a:solidFill>
                <a:latin typeface="adonis-web" pitchFamily="34" charset="0"/>
                <a:ea typeface="adonis-web" pitchFamily="34" charset="0"/>
                <a:cs typeface="adonis-web" pitchFamily="34" charset="0"/>
              </a:rPr>
              <a:t>Optimizing for Mobile Responsiveness</a:t>
            </a:r>
            <a:endParaRPr lang="zh-CN" altLang="en-US" sz="3093" b="0" i="0" u="none" strike="noStrike" kern="1200" cap="none" spc="0" baseline="0">
              <a:solidFill>
                <a:schemeClr val="tx1"/>
              </a:solidFill>
              <a:latin typeface="Calibri" pitchFamily="0" charset="0"/>
              <a:ea typeface="等线" pitchFamily="0" charset="0"/>
              <a:cs typeface="Calibri" pitchFamily="0" charset="0"/>
            </a:endParaRPr>
          </a:p>
        </p:txBody>
      </p:sp>
      <p:sp>
        <p:nvSpPr>
          <p:cNvPr id="98" name="矩形"/>
          <p:cNvSpPr>
            <a:spLocks/>
          </p:cNvSpPr>
          <p:nvPr/>
        </p:nvSpPr>
        <p:spPr>
          <a:xfrm rot="0">
            <a:off x="4852868" y="1225272"/>
            <a:ext cx="8582144" cy="829746"/>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177"/>
              </a:lnSpc>
              <a:spcBef>
                <a:spcPts val="0"/>
              </a:spcBef>
              <a:spcAft>
                <a:spcPts val="0"/>
              </a:spcAft>
              <a:buNone/>
            </a:pPr>
            <a:r>
              <a:rPr lang="en-US" altLang="zh-CN" sz="1361" b="0" i="0" u="none" strike="noStrike" kern="1200" cap="none" spc="0" baseline="0">
                <a:solidFill>
                  <a:srgbClr val="E2E6E9"/>
                </a:solidFill>
                <a:latin typeface="adonis-web" pitchFamily="34" charset="0"/>
                <a:ea typeface="adonis-web" pitchFamily="34" charset="0"/>
                <a:cs typeface="adonis-web" pitchFamily="34" charset="0"/>
              </a:rPr>
              <a:t>As a mobile health website, it is crucial that the platform be designed with a mobile-first approach, ensuring a seamless and responsive user experience across a variety of devices and screen sizes. By prioritizing mobile optimization, healthcare providers can ensure that patients can access and interact with the platform anytime, anywhere.</a:t>
            </a:r>
            <a:endParaRPr lang="zh-CN" altLang="en-US" sz="1361" b="0" i="0" u="none" strike="noStrike" kern="1200" cap="none" spc="0" baseline="0">
              <a:solidFill>
                <a:schemeClr val="tx1"/>
              </a:solidFill>
              <a:latin typeface="Calibri" pitchFamily="0" charset="0"/>
              <a:ea typeface="等线" pitchFamily="0" charset="0"/>
              <a:cs typeface="Calibri" pitchFamily="0" charset="0"/>
            </a:endParaRPr>
          </a:p>
        </p:txBody>
      </p:sp>
      <p:pic>
        <p:nvPicPr>
          <p:cNvPr id="99" name="图片" descr="preencoded.png"/>
          <p:cNvPicPr>
            <a:picLocks noChangeAspect="1"/>
          </p:cNvPicPr>
          <p:nvPr/>
        </p:nvPicPr>
        <p:blipFill>
          <a:blip r:embed="rId3" cstate="print"/>
          <a:stretch>
            <a:fillRect/>
          </a:stretch>
        </p:blipFill>
        <p:spPr>
          <a:xfrm rot="0">
            <a:off x="4852868" y="2249329"/>
            <a:ext cx="431959" cy="431958"/>
          </a:xfrm>
          <a:prstGeom prst="rect"/>
          <a:noFill/>
          <a:ln w="12700" cmpd="sng" cap="flat">
            <a:noFill/>
            <a:prstDash val="solid"/>
            <a:miter/>
          </a:ln>
        </p:spPr>
      </p:pic>
      <p:sp>
        <p:nvSpPr>
          <p:cNvPr id="100" name="矩形"/>
          <p:cNvSpPr>
            <a:spLocks/>
          </p:cNvSpPr>
          <p:nvPr/>
        </p:nvSpPr>
        <p:spPr>
          <a:xfrm rot="0">
            <a:off x="4852868" y="2854047"/>
            <a:ext cx="1963816" cy="245387"/>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1933"/>
              </a:lnSpc>
              <a:spcBef>
                <a:spcPts val="0"/>
              </a:spcBef>
              <a:spcAft>
                <a:spcPts val="0"/>
              </a:spcAft>
              <a:buNone/>
            </a:pPr>
            <a:r>
              <a:rPr lang="en-US" altLang="zh-CN" sz="1546" b="0" i="0" u="none" strike="noStrike" kern="1200" cap="none" spc="0" baseline="0">
                <a:solidFill>
                  <a:srgbClr val="E2E6E9"/>
                </a:solidFill>
                <a:latin typeface="adonis-web" pitchFamily="34" charset="0"/>
                <a:ea typeface="adonis-web" pitchFamily="34" charset="0"/>
                <a:cs typeface="adonis-web" pitchFamily="34" charset="0"/>
              </a:rPr>
              <a:t>Responsive Design</a:t>
            </a:r>
            <a:endParaRPr lang="zh-CN" altLang="en-US" sz="1546" b="0" i="0" u="none" strike="noStrike" kern="1200" cap="none" spc="0" baseline="0">
              <a:solidFill>
                <a:schemeClr val="tx1"/>
              </a:solidFill>
              <a:latin typeface="Calibri" pitchFamily="0" charset="0"/>
              <a:ea typeface="等线" pitchFamily="0" charset="0"/>
              <a:cs typeface="Calibri" pitchFamily="0" charset="0"/>
            </a:endParaRPr>
          </a:p>
        </p:txBody>
      </p:sp>
      <p:sp>
        <p:nvSpPr>
          <p:cNvPr id="101" name="矩形"/>
          <p:cNvSpPr>
            <a:spLocks/>
          </p:cNvSpPr>
          <p:nvPr/>
        </p:nvSpPr>
        <p:spPr>
          <a:xfrm rot="0">
            <a:off x="4852868" y="3203019"/>
            <a:ext cx="4161472" cy="1659493"/>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177"/>
              </a:lnSpc>
              <a:spcBef>
                <a:spcPts val="0"/>
              </a:spcBef>
              <a:spcAft>
                <a:spcPts val="0"/>
              </a:spcAft>
              <a:buNone/>
            </a:pPr>
            <a:r>
              <a:rPr lang="en-US" altLang="zh-CN" sz="1361" b="0" i="0" u="none" strike="noStrike" kern="1200" cap="none" spc="0" baseline="0">
                <a:solidFill>
                  <a:srgbClr val="E2E6E9"/>
                </a:solidFill>
                <a:latin typeface="adonis-web" pitchFamily="34" charset="0"/>
                <a:ea typeface="adonis-web" pitchFamily="34" charset="0"/>
                <a:cs typeface="adonis-web" pitchFamily="34" charset="0"/>
              </a:rPr>
              <a:t>The website should feature a responsive design that automatically adjusts its layout and content to the user's device, whether they are accessing it on a smartphone, tablet, or desktop computer. This ensures optimal readability, navigation, and functionality regardless of the patient's device.</a:t>
            </a:r>
            <a:endParaRPr lang="zh-CN" altLang="en-US" sz="1361" b="0" i="0" u="none" strike="noStrike" kern="1200" cap="none" spc="0" baseline="0">
              <a:solidFill>
                <a:schemeClr val="tx1"/>
              </a:solidFill>
              <a:latin typeface="Calibri" pitchFamily="0" charset="0"/>
              <a:ea typeface="等线" pitchFamily="0" charset="0"/>
              <a:cs typeface="Calibri" pitchFamily="0" charset="0"/>
            </a:endParaRPr>
          </a:p>
        </p:txBody>
      </p:sp>
      <p:pic>
        <p:nvPicPr>
          <p:cNvPr id="102" name="图片" descr="preencoded.png"/>
          <p:cNvPicPr>
            <a:picLocks noChangeAspect="1"/>
          </p:cNvPicPr>
          <p:nvPr/>
        </p:nvPicPr>
        <p:blipFill>
          <a:blip r:embed="rId4" cstate="print"/>
          <a:stretch>
            <a:fillRect/>
          </a:stretch>
        </p:blipFill>
        <p:spPr>
          <a:xfrm rot="0">
            <a:off x="9273540" y="2249329"/>
            <a:ext cx="431958" cy="431958"/>
          </a:xfrm>
          <a:prstGeom prst="rect"/>
          <a:noFill/>
          <a:ln w="12700" cmpd="sng" cap="flat">
            <a:noFill/>
            <a:prstDash val="solid"/>
            <a:miter/>
          </a:ln>
        </p:spPr>
      </p:pic>
      <p:sp>
        <p:nvSpPr>
          <p:cNvPr id="103" name="矩形"/>
          <p:cNvSpPr>
            <a:spLocks/>
          </p:cNvSpPr>
          <p:nvPr/>
        </p:nvSpPr>
        <p:spPr>
          <a:xfrm rot="0">
            <a:off x="9273540" y="2854047"/>
            <a:ext cx="1963817" cy="245387"/>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1933"/>
              </a:lnSpc>
              <a:spcBef>
                <a:spcPts val="0"/>
              </a:spcBef>
              <a:spcAft>
                <a:spcPts val="0"/>
              </a:spcAft>
              <a:buNone/>
            </a:pPr>
            <a:r>
              <a:rPr lang="en-US" altLang="zh-CN" sz="1546" b="0" i="0" u="none" strike="noStrike" kern="1200" cap="none" spc="0" baseline="0">
                <a:solidFill>
                  <a:srgbClr val="E2E6E9"/>
                </a:solidFill>
                <a:latin typeface="adonis-web" pitchFamily="34" charset="0"/>
                <a:ea typeface="adonis-web" pitchFamily="34" charset="0"/>
                <a:cs typeface="adonis-web" pitchFamily="34" charset="0"/>
              </a:rPr>
              <a:t>Offline Capabilities</a:t>
            </a:r>
            <a:endParaRPr lang="zh-CN" altLang="en-US" sz="1546" b="0" i="0" u="none" strike="noStrike" kern="1200" cap="none" spc="0" baseline="0">
              <a:solidFill>
                <a:schemeClr val="tx1"/>
              </a:solidFill>
              <a:latin typeface="Calibri" pitchFamily="0" charset="0"/>
              <a:ea typeface="等线" pitchFamily="0" charset="0"/>
              <a:cs typeface="Calibri" pitchFamily="0" charset="0"/>
            </a:endParaRPr>
          </a:p>
        </p:txBody>
      </p:sp>
      <p:sp>
        <p:nvSpPr>
          <p:cNvPr id="104" name="矩形"/>
          <p:cNvSpPr>
            <a:spLocks/>
          </p:cNvSpPr>
          <p:nvPr/>
        </p:nvSpPr>
        <p:spPr>
          <a:xfrm rot="0">
            <a:off x="9273540" y="3203019"/>
            <a:ext cx="4161472" cy="1382910"/>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177"/>
              </a:lnSpc>
              <a:spcBef>
                <a:spcPts val="0"/>
              </a:spcBef>
              <a:spcAft>
                <a:spcPts val="0"/>
              </a:spcAft>
              <a:buNone/>
            </a:pPr>
            <a:r>
              <a:rPr lang="en-US" altLang="zh-CN" sz="1361" b="0" i="0" u="none" strike="noStrike" kern="1200" cap="none" spc="0" baseline="0">
                <a:solidFill>
                  <a:srgbClr val="E2E6E9"/>
                </a:solidFill>
                <a:latin typeface="adonis-web" pitchFamily="34" charset="0"/>
                <a:ea typeface="adonis-web" pitchFamily="34" charset="0"/>
                <a:cs typeface="adonis-web" pitchFamily="34" charset="0"/>
              </a:rPr>
              <a:t>The website should incorporate offline capabilities, allowing patients to access and interact with key features, such as viewing their health data and communicating with their healthcare team, even in areas with limited or intermittent internet connectivity.</a:t>
            </a:r>
            <a:endParaRPr lang="zh-CN" altLang="en-US" sz="1361" b="0" i="0" u="none" strike="noStrike" kern="1200" cap="none" spc="0" baseline="0">
              <a:solidFill>
                <a:schemeClr val="tx1"/>
              </a:solidFill>
              <a:latin typeface="Calibri" pitchFamily="0" charset="0"/>
              <a:ea typeface="等线" pitchFamily="0" charset="0"/>
              <a:cs typeface="Calibri" pitchFamily="0" charset="0"/>
            </a:endParaRPr>
          </a:p>
        </p:txBody>
      </p:sp>
      <p:pic>
        <p:nvPicPr>
          <p:cNvPr id="105" name="图片" descr="preencoded.png"/>
          <p:cNvPicPr>
            <a:picLocks noChangeAspect="1"/>
          </p:cNvPicPr>
          <p:nvPr/>
        </p:nvPicPr>
        <p:blipFill>
          <a:blip r:embed="rId5" cstate="print"/>
          <a:stretch>
            <a:fillRect/>
          </a:stretch>
        </p:blipFill>
        <p:spPr>
          <a:xfrm rot="0">
            <a:off x="4852868" y="5380911"/>
            <a:ext cx="431959" cy="431958"/>
          </a:xfrm>
          <a:prstGeom prst="rect"/>
          <a:noFill/>
          <a:ln w="12700" cmpd="sng" cap="flat">
            <a:noFill/>
            <a:prstDash val="solid"/>
            <a:miter/>
          </a:ln>
        </p:spPr>
      </p:pic>
      <p:sp>
        <p:nvSpPr>
          <p:cNvPr id="106" name="矩形"/>
          <p:cNvSpPr>
            <a:spLocks/>
          </p:cNvSpPr>
          <p:nvPr/>
        </p:nvSpPr>
        <p:spPr>
          <a:xfrm rot="0">
            <a:off x="4852868" y="5985629"/>
            <a:ext cx="1963816" cy="245388"/>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1933"/>
              </a:lnSpc>
              <a:spcBef>
                <a:spcPts val="0"/>
              </a:spcBef>
              <a:spcAft>
                <a:spcPts val="0"/>
              </a:spcAft>
              <a:buNone/>
            </a:pPr>
            <a:r>
              <a:rPr lang="en-US" altLang="zh-CN" sz="1546" b="0" i="0" u="none" strike="noStrike" kern="1200" cap="none" spc="0" baseline="0">
                <a:solidFill>
                  <a:srgbClr val="E2E6E9"/>
                </a:solidFill>
                <a:latin typeface="adonis-web" pitchFamily="34" charset="0"/>
                <a:ea typeface="adonis-web" pitchFamily="34" charset="0"/>
                <a:cs typeface="adonis-web" pitchFamily="34" charset="0"/>
              </a:rPr>
              <a:t>Push Notifications</a:t>
            </a:r>
            <a:endParaRPr lang="zh-CN" altLang="en-US" sz="1546" b="0" i="0" u="none" strike="noStrike" kern="1200" cap="none" spc="0" baseline="0">
              <a:solidFill>
                <a:schemeClr val="tx1"/>
              </a:solidFill>
              <a:latin typeface="Calibri" pitchFamily="0" charset="0"/>
              <a:ea typeface="等线" pitchFamily="0" charset="0"/>
              <a:cs typeface="Calibri" pitchFamily="0" charset="0"/>
            </a:endParaRPr>
          </a:p>
        </p:txBody>
      </p:sp>
      <p:sp>
        <p:nvSpPr>
          <p:cNvPr id="107" name="矩形"/>
          <p:cNvSpPr>
            <a:spLocks/>
          </p:cNvSpPr>
          <p:nvPr/>
        </p:nvSpPr>
        <p:spPr>
          <a:xfrm rot="0">
            <a:off x="4852868" y="6334601"/>
            <a:ext cx="4161472" cy="1659493"/>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177"/>
              </a:lnSpc>
              <a:spcBef>
                <a:spcPts val="0"/>
              </a:spcBef>
              <a:spcAft>
                <a:spcPts val="0"/>
              </a:spcAft>
              <a:buNone/>
            </a:pPr>
            <a:r>
              <a:rPr lang="en-US" altLang="zh-CN" sz="1361" b="0" i="0" u="none" strike="noStrike" kern="1200" cap="none" spc="0" baseline="0">
                <a:solidFill>
                  <a:srgbClr val="E2E6E9"/>
                </a:solidFill>
                <a:latin typeface="adonis-web" pitchFamily="34" charset="0"/>
                <a:ea typeface="adonis-web" pitchFamily="34" charset="0"/>
                <a:cs typeface="adonis-web" pitchFamily="34" charset="0"/>
              </a:rPr>
              <a:t>The website should leverage push notifications to keep patients informed about important updates, appointment reminders, and health alerts. This proactive communication helps to ensure that patients remain engaged and informed, leading to better health outcomes.</a:t>
            </a:r>
            <a:endParaRPr lang="zh-CN" altLang="en-US" sz="1361" b="0" i="0" u="none" strike="noStrike" kern="1200" cap="none" spc="0" baseline="0">
              <a:solidFill>
                <a:schemeClr val="tx1"/>
              </a:solidFill>
              <a:latin typeface="Calibri" pitchFamily="0" charset="0"/>
              <a:ea typeface="等线" pitchFamily="0" charset="0"/>
              <a:cs typeface="Calibri" pitchFamily="0" charset="0"/>
            </a:endParaRPr>
          </a:p>
        </p:txBody>
      </p:sp>
      <p:pic>
        <p:nvPicPr>
          <p:cNvPr id="108" name="图片" descr="preencoded.png"/>
          <p:cNvPicPr>
            <a:picLocks noChangeAspect="1"/>
          </p:cNvPicPr>
          <p:nvPr/>
        </p:nvPicPr>
        <p:blipFill>
          <a:blip r:embed="rId6" cstate="print"/>
          <a:stretch>
            <a:fillRect/>
          </a:stretch>
        </p:blipFill>
        <p:spPr>
          <a:xfrm rot="0">
            <a:off x="9273540" y="5380911"/>
            <a:ext cx="431958" cy="431958"/>
          </a:xfrm>
          <a:prstGeom prst="rect"/>
          <a:noFill/>
          <a:ln w="12700" cmpd="sng" cap="flat">
            <a:noFill/>
            <a:prstDash val="solid"/>
            <a:miter/>
          </a:ln>
        </p:spPr>
      </p:pic>
      <p:sp>
        <p:nvSpPr>
          <p:cNvPr id="109" name="矩形"/>
          <p:cNvSpPr>
            <a:spLocks/>
          </p:cNvSpPr>
          <p:nvPr/>
        </p:nvSpPr>
        <p:spPr>
          <a:xfrm rot="0">
            <a:off x="9273540" y="5985629"/>
            <a:ext cx="2372916" cy="245388"/>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1933"/>
              </a:lnSpc>
              <a:spcBef>
                <a:spcPts val="0"/>
              </a:spcBef>
              <a:spcAft>
                <a:spcPts val="0"/>
              </a:spcAft>
              <a:buNone/>
            </a:pPr>
            <a:r>
              <a:rPr lang="en-US" altLang="zh-CN" sz="1546" b="0" i="0" u="none" strike="noStrike" kern="1200" cap="none" spc="0" baseline="0">
                <a:solidFill>
                  <a:srgbClr val="E2E6E9"/>
                </a:solidFill>
                <a:latin typeface="adonis-web" pitchFamily="34" charset="0"/>
                <a:ea typeface="adonis-web" pitchFamily="34" charset="0"/>
                <a:cs typeface="adonis-web" pitchFamily="34" charset="0"/>
              </a:rPr>
              <a:t>Streamlined User Experience</a:t>
            </a:r>
            <a:endParaRPr lang="zh-CN" altLang="en-US" sz="1546" b="0" i="0" u="none" strike="noStrike" kern="1200" cap="none" spc="0" baseline="0">
              <a:solidFill>
                <a:schemeClr val="tx1"/>
              </a:solidFill>
              <a:latin typeface="Calibri" pitchFamily="0" charset="0"/>
              <a:ea typeface="等线" pitchFamily="0" charset="0"/>
              <a:cs typeface="Calibri" pitchFamily="0" charset="0"/>
            </a:endParaRPr>
          </a:p>
        </p:txBody>
      </p:sp>
      <p:sp>
        <p:nvSpPr>
          <p:cNvPr id="110" name="矩形"/>
          <p:cNvSpPr>
            <a:spLocks/>
          </p:cNvSpPr>
          <p:nvPr/>
        </p:nvSpPr>
        <p:spPr>
          <a:xfrm rot="0">
            <a:off x="9273540" y="6334601"/>
            <a:ext cx="4161472" cy="1659493"/>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177"/>
              </a:lnSpc>
              <a:spcBef>
                <a:spcPts val="0"/>
              </a:spcBef>
              <a:spcAft>
                <a:spcPts val="0"/>
              </a:spcAft>
              <a:buNone/>
            </a:pPr>
            <a:r>
              <a:rPr lang="en-US" altLang="zh-CN" sz="1361" b="0" i="0" u="none" strike="noStrike" kern="1200" cap="none" spc="0" baseline="0">
                <a:solidFill>
                  <a:srgbClr val="E2E6E9"/>
                </a:solidFill>
                <a:latin typeface="adonis-web" pitchFamily="34" charset="0"/>
                <a:ea typeface="adonis-web" pitchFamily="34" charset="0"/>
                <a:cs typeface="adonis-web" pitchFamily="34" charset="0"/>
              </a:rPr>
              <a:t>The website's user experience should be optimized for mobile devices, with intuitive navigation, concise content, and a focus on essential features. This streamlined approach ensures that patients can quickly and easily access the information and functionality they need on-the-go.</a:t>
            </a:r>
            <a:endParaRPr lang="zh-CN" altLang="en-US" sz="1361"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683133585"/>
      </p:ext>
    </p:extLst>
  </p:cSld>
  <p:clrMapOvr>
    <a:masterClrMapping/>
  </p:clrMapOvr>
</p:sld>
</file>

<file path=ppt/slides/slide7.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pic>
        <p:nvPicPr>
          <p:cNvPr id="114" name="图片" descr="preencoded.png"/>
          <p:cNvPicPr>
            <a:picLocks noChangeAspect="1"/>
          </p:cNvPicPr>
          <p:nvPr/>
        </p:nvPicPr>
        <p:blipFill>
          <a:blip r:embed="rId1" cstate="print"/>
          <a:stretch>
            <a:fillRect/>
          </a:stretch>
        </p:blipFill>
        <p:spPr>
          <a:xfrm rot="0">
            <a:off x="0" y="0"/>
            <a:ext cx="14630401" cy="8229600"/>
          </a:xfrm>
          <a:prstGeom prst="rect"/>
          <a:noFill/>
          <a:ln w="12700" cmpd="sng" cap="flat">
            <a:noFill/>
            <a:prstDash val="solid"/>
            <a:miter/>
          </a:ln>
        </p:spPr>
      </p:pic>
      <p:sp>
        <p:nvSpPr>
          <p:cNvPr id="115" name="矩形"/>
          <p:cNvSpPr>
            <a:spLocks/>
          </p:cNvSpPr>
          <p:nvPr/>
        </p:nvSpPr>
        <p:spPr>
          <a:xfrm rot="0">
            <a:off x="0" y="0"/>
            <a:ext cx="14630401" cy="8229719"/>
          </a:xfrm>
          <a:prstGeom prst="rect"/>
          <a:solidFill>
            <a:srgbClr val="09151A">
              <a:alpha val="75000"/>
            </a:srgbClr>
          </a:solidFill>
          <a:ln w="12700" cmpd="sng" cap="flat">
            <a:noFill/>
            <a:prstDash val="solid"/>
            <a:miter/>
          </a:ln>
        </p:spPr>
      </p:sp>
      <p:sp>
        <p:nvSpPr>
          <p:cNvPr id="116" name="矩形"/>
          <p:cNvSpPr>
            <a:spLocks/>
          </p:cNvSpPr>
          <p:nvPr/>
        </p:nvSpPr>
        <p:spPr>
          <a:xfrm rot="0">
            <a:off x="2493288" y="533995"/>
            <a:ext cx="7648575" cy="551617"/>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4344"/>
              </a:lnSpc>
              <a:spcBef>
                <a:spcPts val="0"/>
              </a:spcBef>
              <a:spcAft>
                <a:spcPts val="0"/>
              </a:spcAft>
              <a:buNone/>
            </a:pPr>
            <a:r>
              <a:rPr lang="en-US" altLang="zh-CN" sz="3475" b="0" i="0" u="none" strike="noStrike" kern="1200" cap="none" spc="0" baseline="0">
                <a:solidFill>
                  <a:srgbClr val="F5F0F0"/>
                </a:solidFill>
                <a:latin typeface="adonis-web" pitchFamily="34" charset="0"/>
                <a:ea typeface="adonis-web" pitchFamily="34" charset="0"/>
                <a:cs typeface="adonis-web" pitchFamily="34" charset="0"/>
              </a:rPr>
              <a:t>Integrating Telemedicine and Virtual Care</a:t>
            </a:r>
            <a:endParaRPr lang="zh-CN" altLang="en-US" sz="3475" b="0" i="0" u="none" strike="noStrike" kern="1200" cap="none" spc="0" baseline="0">
              <a:solidFill>
                <a:schemeClr val="tx1"/>
              </a:solidFill>
              <a:latin typeface="Calibri" pitchFamily="0" charset="0"/>
              <a:ea typeface="等线" pitchFamily="0" charset="0"/>
              <a:cs typeface="Calibri" pitchFamily="0" charset="0"/>
            </a:endParaRPr>
          </a:p>
        </p:txBody>
      </p:sp>
      <p:sp>
        <p:nvSpPr>
          <p:cNvPr id="117" name="矩形"/>
          <p:cNvSpPr>
            <a:spLocks/>
          </p:cNvSpPr>
          <p:nvPr/>
        </p:nvSpPr>
        <p:spPr>
          <a:xfrm rot="0">
            <a:off x="2493288" y="1473994"/>
            <a:ext cx="9643825" cy="931901"/>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447"/>
              </a:lnSpc>
              <a:spcBef>
                <a:spcPts val="0"/>
              </a:spcBef>
              <a:spcAft>
                <a:spcPts val="0"/>
              </a:spcAft>
              <a:buNone/>
            </a:pPr>
            <a:r>
              <a:rPr lang="en-US" altLang="zh-CN" sz="1529" b="0" i="0" u="none" strike="noStrike" kern="1200" cap="none" spc="0" baseline="0">
                <a:solidFill>
                  <a:srgbClr val="E2E6E9"/>
                </a:solidFill>
                <a:latin typeface="adonis-web" pitchFamily="34" charset="0"/>
                <a:ea typeface="adonis-web" pitchFamily="34" charset="0"/>
                <a:cs typeface="adonis-web" pitchFamily="34" charset="0"/>
              </a:rPr>
              <a:t>To fully leverage the power of remote patient monitoring, the mobile health website should seamlessly integrate telemedicine and virtual care capabilities. By enabling secure, real-time communication between patients and healthcare providers, the platform can facilitate more personalized, accessible, and efficient care delivery.</a:t>
            </a:r>
            <a:endParaRPr lang="zh-CN" altLang="en-US" sz="1529" b="0" i="0" u="none" strike="noStrike" kern="1200" cap="none" spc="0" baseline="0">
              <a:solidFill>
                <a:schemeClr val="tx1"/>
              </a:solidFill>
              <a:latin typeface="Calibri" pitchFamily="0" charset="0"/>
              <a:ea typeface="等线" pitchFamily="0" charset="0"/>
              <a:cs typeface="Calibri" pitchFamily="0" charset="0"/>
            </a:endParaRPr>
          </a:p>
        </p:txBody>
      </p:sp>
      <p:pic>
        <p:nvPicPr>
          <p:cNvPr id="118" name="图片" descr="preencoded.png"/>
          <p:cNvPicPr>
            <a:picLocks noChangeAspect="1"/>
          </p:cNvPicPr>
          <p:nvPr/>
        </p:nvPicPr>
        <p:blipFill>
          <a:blip r:embed="rId2" cstate="print"/>
          <a:stretch>
            <a:fillRect/>
          </a:stretch>
        </p:blipFill>
        <p:spPr>
          <a:xfrm rot="0">
            <a:off x="2493288" y="2624257"/>
            <a:ext cx="3214568" cy="776764"/>
          </a:xfrm>
          <a:prstGeom prst="rect"/>
          <a:noFill/>
          <a:ln w="12700" cmpd="sng" cap="flat">
            <a:noFill/>
            <a:prstDash val="solid"/>
            <a:miter/>
          </a:ln>
        </p:spPr>
      </p:pic>
      <p:sp>
        <p:nvSpPr>
          <p:cNvPr id="119" name="矩形"/>
          <p:cNvSpPr>
            <a:spLocks/>
          </p:cNvSpPr>
          <p:nvPr/>
        </p:nvSpPr>
        <p:spPr>
          <a:xfrm rot="0">
            <a:off x="2687479" y="3692247"/>
            <a:ext cx="2206823" cy="275867"/>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2172"/>
              </a:lnSpc>
              <a:spcBef>
                <a:spcPts val="0"/>
              </a:spcBef>
              <a:spcAft>
                <a:spcPts val="0"/>
              </a:spcAft>
              <a:buNone/>
            </a:pPr>
            <a:r>
              <a:rPr lang="en-US" altLang="zh-CN" sz="1737" b="0" i="0" u="none" strike="noStrike" kern="1200" cap="none" spc="0" baseline="0">
                <a:solidFill>
                  <a:srgbClr val="E2E6E9"/>
                </a:solidFill>
                <a:latin typeface="adonis-web" pitchFamily="34" charset="0"/>
                <a:ea typeface="adonis-web" pitchFamily="34" charset="0"/>
                <a:cs typeface="adonis-web" pitchFamily="34" charset="0"/>
              </a:rPr>
              <a:t>Video Consultations</a:t>
            </a:r>
            <a:endParaRPr lang="zh-CN" altLang="en-US" sz="1737" b="0" i="0" u="none" strike="noStrike" kern="1200" cap="none" spc="0" baseline="0">
              <a:solidFill>
                <a:schemeClr val="tx1"/>
              </a:solidFill>
              <a:latin typeface="Calibri" pitchFamily="0" charset="0"/>
              <a:ea typeface="等线" pitchFamily="0" charset="0"/>
              <a:cs typeface="Calibri" pitchFamily="0" charset="0"/>
            </a:endParaRPr>
          </a:p>
        </p:txBody>
      </p:sp>
      <p:sp>
        <p:nvSpPr>
          <p:cNvPr id="120" name="矩形"/>
          <p:cNvSpPr>
            <a:spLocks/>
          </p:cNvSpPr>
          <p:nvPr/>
        </p:nvSpPr>
        <p:spPr>
          <a:xfrm rot="0">
            <a:off x="2687479" y="4084558"/>
            <a:ext cx="2826187" cy="3106341"/>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447"/>
              </a:lnSpc>
              <a:spcBef>
                <a:spcPts val="0"/>
              </a:spcBef>
              <a:spcAft>
                <a:spcPts val="0"/>
              </a:spcAft>
              <a:buNone/>
            </a:pPr>
            <a:r>
              <a:rPr lang="en-US" altLang="zh-CN" sz="1529" b="0" i="0" u="none" strike="noStrike" kern="1200" cap="none" spc="0" baseline="0">
                <a:solidFill>
                  <a:srgbClr val="E2E6E9"/>
                </a:solidFill>
                <a:latin typeface="adonis-web" pitchFamily="34" charset="0"/>
                <a:ea typeface="adonis-web" pitchFamily="34" charset="0"/>
                <a:cs typeface="adonis-web" pitchFamily="34" charset="0"/>
              </a:rPr>
              <a:t>The website should offer video conferencing functionality, allowing patients to participate in virtual consultations with their healthcare providers. This enables face-to-face interactions and facilitates the discussion of sensitive health topics, while reducing the need for in-person visits.</a:t>
            </a:r>
            <a:endParaRPr lang="zh-CN" altLang="en-US" sz="1529" b="0" i="0" u="none" strike="noStrike" kern="1200" cap="none" spc="0" baseline="0">
              <a:solidFill>
                <a:schemeClr val="tx1"/>
              </a:solidFill>
              <a:latin typeface="Calibri" pitchFamily="0" charset="0"/>
              <a:ea typeface="等线" pitchFamily="0" charset="0"/>
              <a:cs typeface="Calibri" pitchFamily="0" charset="0"/>
            </a:endParaRPr>
          </a:p>
        </p:txBody>
      </p:sp>
      <p:pic>
        <p:nvPicPr>
          <p:cNvPr id="121" name="图片" descr="preencoded.png"/>
          <p:cNvPicPr>
            <a:picLocks noChangeAspect="1"/>
          </p:cNvPicPr>
          <p:nvPr/>
        </p:nvPicPr>
        <p:blipFill>
          <a:blip r:embed="rId3" cstate="print"/>
          <a:stretch>
            <a:fillRect/>
          </a:stretch>
        </p:blipFill>
        <p:spPr>
          <a:xfrm rot="0">
            <a:off x="5707856" y="2624257"/>
            <a:ext cx="3214568" cy="776764"/>
          </a:xfrm>
          <a:prstGeom prst="rect"/>
          <a:noFill/>
          <a:ln w="12700" cmpd="sng" cap="flat">
            <a:noFill/>
            <a:prstDash val="solid"/>
            <a:miter/>
          </a:ln>
        </p:spPr>
      </p:pic>
      <p:sp>
        <p:nvSpPr>
          <p:cNvPr id="122" name="矩形"/>
          <p:cNvSpPr>
            <a:spLocks/>
          </p:cNvSpPr>
          <p:nvPr/>
        </p:nvSpPr>
        <p:spPr>
          <a:xfrm rot="0">
            <a:off x="5902047" y="3692247"/>
            <a:ext cx="2206823" cy="275867"/>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2172"/>
              </a:lnSpc>
              <a:spcBef>
                <a:spcPts val="0"/>
              </a:spcBef>
              <a:spcAft>
                <a:spcPts val="0"/>
              </a:spcAft>
              <a:buNone/>
            </a:pPr>
            <a:r>
              <a:rPr lang="en-US" altLang="zh-CN" sz="1737" b="0" i="0" u="none" strike="noStrike" kern="1200" cap="none" spc="0" baseline="0">
                <a:solidFill>
                  <a:srgbClr val="E2E6E9"/>
                </a:solidFill>
                <a:latin typeface="adonis-web" pitchFamily="34" charset="0"/>
                <a:ea typeface="adonis-web" pitchFamily="34" charset="0"/>
                <a:cs typeface="adonis-web" pitchFamily="34" charset="0"/>
              </a:rPr>
              <a:t>Secure Messaging</a:t>
            </a:r>
            <a:endParaRPr lang="zh-CN" altLang="en-US" sz="1737" b="0" i="0" u="none" strike="noStrike" kern="1200" cap="none" spc="0" baseline="0">
              <a:solidFill>
                <a:schemeClr val="tx1"/>
              </a:solidFill>
              <a:latin typeface="Calibri" pitchFamily="0" charset="0"/>
              <a:ea typeface="等线" pitchFamily="0" charset="0"/>
              <a:cs typeface="Calibri" pitchFamily="0" charset="0"/>
            </a:endParaRPr>
          </a:p>
        </p:txBody>
      </p:sp>
      <p:sp>
        <p:nvSpPr>
          <p:cNvPr id="123" name="矩形"/>
          <p:cNvSpPr>
            <a:spLocks/>
          </p:cNvSpPr>
          <p:nvPr/>
        </p:nvSpPr>
        <p:spPr>
          <a:xfrm rot="0">
            <a:off x="5902047" y="4084558"/>
            <a:ext cx="2826187" cy="3106341"/>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447"/>
              </a:lnSpc>
              <a:spcBef>
                <a:spcPts val="0"/>
              </a:spcBef>
              <a:spcAft>
                <a:spcPts val="0"/>
              </a:spcAft>
              <a:buNone/>
            </a:pPr>
            <a:r>
              <a:rPr lang="en-US" altLang="zh-CN" sz="1529" b="0" i="0" u="none" strike="noStrike" kern="1200" cap="none" spc="0" baseline="0">
                <a:solidFill>
                  <a:srgbClr val="E2E6E9"/>
                </a:solidFill>
                <a:latin typeface="adonis-web" pitchFamily="34" charset="0"/>
                <a:ea typeface="adonis-web" pitchFamily="34" charset="0"/>
                <a:cs typeface="adonis-web" pitchFamily="34" charset="0"/>
              </a:rPr>
              <a:t>The website should provide a secure messaging platform, enabling patients to communicate directly with their healthcare team regarding questions, concerns, or updates to their health status. This asynchronous communication channel enhances the patient-provider relationship and supports timely interventions.</a:t>
            </a:r>
            <a:endParaRPr lang="zh-CN" altLang="en-US" sz="1529" b="0" i="0" u="none" strike="noStrike" kern="1200" cap="none" spc="0" baseline="0">
              <a:solidFill>
                <a:schemeClr val="tx1"/>
              </a:solidFill>
              <a:latin typeface="Calibri" pitchFamily="0" charset="0"/>
              <a:ea typeface="等线" pitchFamily="0" charset="0"/>
              <a:cs typeface="Calibri" pitchFamily="0" charset="0"/>
            </a:endParaRPr>
          </a:p>
        </p:txBody>
      </p:sp>
      <p:pic>
        <p:nvPicPr>
          <p:cNvPr id="124" name="图片" descr="preencoded.png"/>
          <p:cNvPicPr>
            <a:picLocks noChangeAspect="1"/>
          </p:cNvPicPr>
          <p:nvPr/>
        </p:nvPicPr>
        <p:blipFill>
          <a:blip r:embed="rId4" cstate="print"/>
          <a:stretch>
            <a:fillRect/>
          </a:stretch>
        </p:blipFill>
        <p:spPr>
          <a:xfrm rot="0">
            <a:off x="8922425" y="2624257"/>
            <a:ext cx="3214688" cy="776764"/>
          </a:xfrm>
          <a:prstGeom prst="rect"/>
          <a:noFill/>
          <a:ln w="12700" cmpd="sng" cap="flat">
            <a:noFill/>
            <a:prstDash val="solid"/>
            <a:miter/>
          </a:ln>
        </p:spPr>
      </p:pic>
      <p:sp>
        <p:nvSpPr>
          <p:cNvPr id="125" name="矩形"/>
          <p:cNvSpPr>
            <a:spLocks/>
          </p:cNvSpPr>
          <p:nvPr/>
        </p:nvSpPr>
        <p:spPr>
          <a:xfrm rot="0">
            <a:off x="9116616" y="3692247"/>
            <a:ext cx="2807970" cy="275867"/>
          </a:xfrm>
          <a:prstGeom prst="rect"/>
          <a:noFill/>
          <a:ln w="12700" cmpd="sng" cap="flat">
            <a:noFill/>
            <a:prstDash val="solid"/>
            <a:miter/>
          </a:ln>
        </p:spPr>
        <p:txBody>
          <a:bodyPr vert="horz" wrap="none" lIns="91440" tIns="45720" rIns="91440" bIns="45720" anchor="t" anchorCtr="0">
            <a:prstTxWarp prst="textNoShape"/>
          </a:bodyPr>
          <a:lstStyle/>
          <a:p>
            <a:pPr marL="0" indent="0" algn="l">
              <a:lnSpc>
                <a:spcPts val="2172"/>
              </a:lnSpc>
              <a:spcBef>
                <a:spcPts val="0"/>
              </a:spcBef>
              <a:spcAft>
                <a:spcPts val="0"/>
              </a:spcAft>
              <a:buNone/>
            </a:pPr>
            <a:r>
              <a:rPr lang="en-US" altLang="zh-CN" sz="1737" b="0" i="0" u="none" strike="noStrike" kern="1200" cap="none" spc="0" baseline="0">
                <a:solidFill>
                  <a:srgbClr val="E2E6E9"/>
                </a:solidFill>
                <a:latin typeface="adonis-web" pitchFamily="34" charset="0"/>
                <a:ea typeface="adonis-web" pitchFamily="34" charset="0"/>
                <a:cs typeface="adonis-web" pitchFamily="34" charset="0"/>
              </a:rPr>
              <a:t>Remote Treatment Monitoring</a:t>
            </a:r>
            <a:endParaRPr lang="zh-CN" altLang="en-US" sz="1737" b="0" i="0" u="none" strike="noStrike" kern="1200" cap="none" spc="0" baseline="0">
              <a:solidFill>
                <a:schemeClr val="tx1"/>
              </a:solidFill>
              <a:latin typeface="Calibri" pitchFamily="0" charset="0"/>
              <a:ea typeface="等线" pitchFamily="0" charset="0"/>
              <a:cs typeface="Calibri" pitchFamily="0" charset="0"/>
            </a:endParaRPr>
          </a:p>
        </p:txBody>
      </p:sp>
      <p:sp>
        <p:nvSpPr>
          <p:cNvPr id="126" name="矩形"/>
          <p:cNvSpPr>
            <a:spLocks/>
          </p:cNvSpPr>
          <p:nvPr/>
        </p:nvSpPr>
        <p:spPr>
          <a:xfrm rot="0">
            <a:off x="9116616" y="4084558"/>
            <a:ext cx="2826306" cy="3416975"/>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2447"/>
              </a:lnSpc>
              <a:spcBef>
                <a:spcPts val="0"/>
              </a:spcBef>
              <a:spcAft>
                <a:spcPts val="0"/>
              </a:spcAft>
              <a:buNone/>
            </a:pPr>
            <a:r>
              <a:rPr lang="en-US" altLang="zh-CN" sz="1529" b="0" i="0" u="none" strike="noStrike" kern="1200" cap="none" spc="0" baseline="0">
                <a:solidFill>
                  <a:srgbClr val="E2E6E9"/>
                </a:solidFill>
                <a:latin typeface="adonis-web" pitchFamily="34" charset="0"/>
                <a:ea typeface="adonis-web" pitchFamily="34" charset="0"/>
                <a:cs typeface="adonis-web" pitchFamily="34" charset="0"/>
              </a:rPr>
              <a:t>The website should allow healthcare providers to remotely monitor and adjust patient treatment plans, leveraging the real-time data collected through the connected devices and sensors. This enables proactive care management and ensures that patients receive the most effective and personalized care possible.</a:t>
            </a:r>
            <a:endParaRPr lang="zh-CN" altLang="en-US" sz="1529"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732215314"/>
      </p:ext>
    </p:extLst>
  </p:cSld>
  <p:clrMapOvr>
    <a:masterClrMapping/>
  </p:clrMapOvr>
</p:sld>
</file>

<file path=ppt/slides/slide8.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pic>
        <p:nvPicPr>
          <p:cNvPr id="130" name="图片" descr="preencoded.png"/>
          <p:cNvPicPr>
            <a:picLocks noChangeAspect="1"/>
          </p:cNvPicPr>
          <p:nvPr/>
        </p:nvPicPr>
        <p:blipFill>
          <a:blip r:embed="rId1" cstate="print"/>
          <a:stretch>
            <a:fillRect/>
          </a:stretch>
        </p:blipFill>
        <p:spPr>
          <a:xfrm rot="0">
            <a:off x="0" y="0"/>
            <a:ext cx="14630401" cy="8229600"/>
          </a:xfrm>
          <a:prstGeom prst="rect"/>
          <a:noFill/>
          <a:ln w="12700" cmpd="sng" cap="flat">
            <a:noFill/>
            <a:prstDash val="solid"/>
            <a:miter/>
          </a:ln>
        </p:spPr>
      </p:pic>
      <p:sp>
        <p:nvSpPr>
          <p:cNvPr id="131" name="矩形"/>
          <p:cNvSpPr>
            <a:spLocks/>
          </p:cNvSpPr>
          <p:nvPr/>
        </p:nvSpPr>
        <p:spPr>
          <a:xfrm rot="0">
            <a:off x="0" y="0"/>
            <a:ext cx="14630401" cy="8229600"/>
          </a:xfrm>
          <a:prstGeom prst="rect"/>
          <a:solidFill>
            <a:srgbClr val="09151A">
              <a:alpha val="75000"/>
            </a:srgbClr>
          </a:solidFill>
          <a:ln w="12700" cmpd="sng" cap="flat">
            <a:noFill/>
            <a:prstDash val="solid"/>
            <a:miter/>
          </a:ln>
        </p:spPr>
      </p:sp>
      <p:sp>
        <p:nvSpPr>
          <p:cNvPr id="132" name="矩形"/>
          <p:cNvSpPr>
            <a:spLocks/>
          </p:cNvSpPr>
          <p:nvPr/>
        </p:nvSpPr>
        <p:spPr>
          <a:xfrm rot="0">
            <a:off x="1185029" y="1052393"/>
            <a:ext cx="12260223" cy="1402794"/>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5523"/>
              </a:lnSpc>
              <a:spcBef>
                <a:spcPts val="0"/>
              </a:spcBef>
              <a:spcAft>
                <a:spcPts val="0"/>
              </a:spcAft>
              <a:buNone/>
            </a:pPr>
            <a:r>
              <a:rPr lang="en-US" altLang="zh-CN" sz="4418" b="0" i="0" u="none" strike="noStrike" kern="1200" cap="none" spc="0" baseline="0">
                <a:solidFill>
                  <a:srgbClr val="F5F0F0"/>
                </a:solidFill>
                <a:latin typeface="adonis-web" pitchFamily="34" charset="0"/>
                <a:ea typeface="adonis-web" pitchFamily="34" charset="0"/>
                <a:cs typeface="adonis-web" pitchFamily="34" charset="0"/>
              </a:rPr>
              <a:t>Conclusion: Embracing the Future of Remote Patient Monitoring</a:t>
            </a:r>
            <a:endParaRPr lang="zh-CN" altLang="en-US" sz="4418" b="0" i="0" u="none" strike="noStrike" kern="1200" cap="none" spc="0" baseline="0">
              <a:solidFill>
                <a:schemeClr val="tx1"/>
              </a:solidFill>
              <a:latin typeface="Calibri" pitchFamily="0" charset="0"/>
              <a:ea typeface="等线" pitchFamily="0" charset="0"/>
              <a:cs typeface="Calibri" pitchFamily="0" charset="0"/>
            </a:endParaRPr>
          </a:p>
        </p:txBody>
      </p:sp>
      <p:sp>
        <p:nvSpPr>
          <p:cNvPr id="133" name="矩形"/>
          <p:cNvSpPr>
            <a:spLocks/>
          </p:cNvSpPr>
          <p:nvPr/>
        </p:nvSpPr>
        <p:spPr>
          <a:xfrm rot="0">
            <a:off x="1185029" y="2948940"/>
            <a:ext cx="12260223" cy="2765346"/>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3110"/>
              </a:lnSpc>
              <a:spcBef>
                <a:spcPts val="0"/>
              </a:spcBef>
              <a:spcAft>
                <a:spcPts val="0"/>
              </a:spcAft>
              <a:buNone/>
            </a:pPr>
            <a:r>
              <a:rPr lang="en-US" altLang="zh-CN" sz="1944" b="0" i="0" u="none" strike="noStrike" kern="1200" cap="none" spc="0" baseline="0">
                <a:solidFill>
                  <a:srgbClr val="E2E6E9"/>
                </a:solidFill>
                <a:latin typeface="adonis-web" pitchFamily="34" charset="0"/>
                <a:ea typeface="adonis-web" pitchFamily="34" charset="0"/>
                <a:cs typeface="adonis-web" pitchFamily="34" charset="0"/>
              </a:rPr>
              <a:t>The development of a cutting-edge mobile health website for remote patient monitoring represents a transformative step in the evolution of healthcare delivery. By seamlessly integrating cutting-edge technology, personalized care, and robust security measures, this platform empowers patients to take a more active role in their health while enabling healthcare providers to deliver comprehensive, efficient, and accessible care. As the healthcare industry continues to embrace the power of digital technologies, the mobile health website showcased in this document stands as a shining example of how remote patient monitoring can revolutionize the patient experience and improve overall health outcomes.</a:t>
            </a:r>
            <a:endParaRPr lang="zh-CN" altLang="en-US" sz="1944" b="0" i="0" u="none" strike="noStrike" kern="1200" cap="none" spc="0" baseline="0">
              <a:solidFill>
                <a:schemeClr val="tx1"/>
              </a:solidFill>
              <a:latin typeface="Calibri" pitchFamily="0" charset="0"/>
              <a:ea typeface="等线" pitchFamily="0" charset="0"/>
              <a:cs typeface="Calibri" pitchFamily="0" charset="0"/>
            </a:endParaRPr>
          </a:p>
        </p:txBody>
      </p:sp>
      <p:sp>
        <p:nvSpPr>
          <p:cNvPr id="134" name="矩形"/>
          <p:cNvSpPr>
            <a:spLocks/>
          </p:cNvSpPr>
          <p:nvPr/>
        </p:nvSpPr>
        <p:spPr>
          <a:xfrm rot="0">
            <a:off x="1185029" y="5991939"/>
            <a:ext cx="12260223" cy="1185148"/>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ts val="3110"/>
              </a:lnSpc>
              <a:spcBef>
                <a:spcPts val="0"/>
              </a:spcBef>
              <a:spcAft>
                <a:spcPts val="0"/>
              </a:spcAft>
              <a:buNone/>
            </a:pPr>
            <a:r>
              <a:rPr lang="en-US" altLang="zh-CN" sz="1944" b="0" i="0" u="none" strike="noStrike" kern="1200" cap="none" spc="0" baseline="0">
                <a:solidFill>
                  <a:srgbClr val="E2E6E9"/>
                </a:solidFill>
                <a:latin typeface="adonis-web" pitchFamily="34" charset="0"/>
                <a:ea typeface="adonis-web" pitchFamily="34" charset="0"/>
                <a:cs typeface="adonis-web" pitchFamily="34" charset="0"/>
              </a:rPr>
              <a:t>Take the first step towards revolutionizing remote patient care by partnering with our team of expert web designers and healthcare technology specialists. Together, we can create a mobile health website that redefines the future of patient-centric care.</a:t>
            </a:r>
            <a:endParaRPr lang="zh-CN" altLang="en-US" sz="1944"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565250962"/>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
        <a:ea typeface=""/>
        <a:cs typeface=""/>
      </a:majorFont>
      <a:minorFont>
        <a:latin typeface=""/>
        <a:ea typeface=""/>
        <a:cs typeface=""/>
      </a:minorFont>
    </a:fontScheme>
    <a:fmtScheme name="Office Theme">
      <a:fillStyleLst>
        <a:solidFill>
          <a:schemeClr val="phClr"/>
        </a:solidFill>
        <a:gradFill/>
        <a:gradFill/>
      </a:fillStyleLst>
      <a:lnStyleLst>
        <a:ln/>
        <a:ln/>
        <a:ln/>
      </a:lnStyleLst>
      <a:effectStyleLst>
        <a:effectStyle>
          <a:effectLst/>
        </a:effectStyle>
        <a:effectStyle>
          <a:effectLst/>
        </a:effectStyle>
        <a:effectStyle>
          <a:effectLst/>
        </a:effectStyle>
      </a:effectStyleLst>
      <a:bgFillStyleLst>
        <a:solidFill>
          <a:schemeClr val="phClr"/>
        </a:solidFill>
        <a:gradFill/>
        <a:gradFill/>
      </a:bgFillStyleLst>
    </a:fmtScheme>
  </a:themeElements>
</a:theme>
</file>

<file path=ppt/theme/theme2.xml><?xml version="1.0" encoding="utf-8"?>
<a:theme xmlns:a="http://schemas.openxmlformats.org/drawingml/2006/main" name="notesMaster1">
  <a:themeElements>
    <a:clrScheme name="notesMaster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notesMaster1">
      <a:majorFont>
        <a:latin typeface=""/>
        <a:ea typeface=""/>
        <a:cs typeface=""/>
      </a:majorFont>
      <a:minorFont>
        <a:latin typeface=""/>
        <a:ea typeface=""/>
        <a:cs typeface=""/>
      </a:minorFont>
    </a:fontScheme>
    <a:fmtScheme name="notesMaster1">
      <a:fillStyleLst>
        <a:solidFill>
          <a:schemeClr val="phClr"/>
        </a:solidFill>
        <a:gradFill/>
        <a:gradFill/>
      </a:fillStyleLst>
      <a:lnStyleLst>
        <a:ln/>
        <a:ln/>
        <a:ln/>
      </a:lnStyleLst>
      <a:effectStyleLst>
        <a:effectStyle>
          <a:effectLst/>
        </a:effectStyle>
        <a:effectStyle>
          <a:effectLst/>
        </a:effectStyle>
        <a:effectStyle>
          <a:effectLst/>
        </a:effectStyle>
      </a:effectStyleLst>
      <a:bgFillStyleLst>
        <a:solidFill>
          <a:schemeClr val="phClr"/>
        </a:solidFill>
        <a:gradFill/>
        <a:gradFill/>
      </a:bgFillStyleLst>
    </a:fmtScheme>
  </a:themeElements>
</a:theme>
</file>

<file path=docProps/app.xml><?xml version="1.0" encoding="utf-8"?>
<Properties xmlns="http://schemas.openxmlformats.org/officeDocument/2006/extended-properties">
  <Template>Normal.eit</Template>
  <TotalTime>0</TotalTime>
  <Application>Yozo_Office</Application>
  <Company>PptxGenJS</Company>
</Properties>
</file>

<file path=docProps/core.xml><?xml version="1.0" encoding="utf-8"?>
<cp:coreProperties xmlns:cp="http://schemas.openxmlformats.org/package/2006/metadata/core-properties" xmlns:dc="http://purl.org/dc/elements/1.1/" xmlns:dcterms="http://purl.org/dc/terms/" xmlns:xsi="http://www.w3.org/2001/XMLSchema-instance">
  <dc:title>PptxGenJS Presentation</dc:title>
  <dc:subject>PptxGenJS Presentation</dc:subject>
  <dc:creator>PptxGenJS</dc:creator>
  <cp:lastModifiedBy>root</cp:lastModifiedBy>
  <cp:revision>1</cp:revision>
  <dcterms:created xsi:type="dcterms:W3CDTF">2024-07-08T13:40:55Z</dcterms:created>
  <dcterms:modified xsi:type="dcterms:W3CDTF">2024-07-08T11:14:37Z</dcterms:modified>
</cp:coreProperties>
</file>